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1"/>
  </p:sldMasterIdLst>
  <p:sldIdLst>
    <p:sldId id="256" r:id="rId2"/>
    <p:sldId id="257" r:id="rId3"/>
    <p:sldId id="259" r:id="rId4"/>
    <p:sldId id="260" r:id="rId5"/>
    <p:sldId id="261" r:id="rId6"/>
    <p:sldId id="258"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2" r:id="rId25"/>
    <p:sldId id="283" r:id="rId26"/>
    <p:sldId id="284" r:id="rId27"/>
    <p:sldId id="280" r:id="rId28"/>
    <p:sldId id="279" r:id="rId29"/>
    <p:sldId id="286" r:id="rId30"/>
    <p:sldId id="285" r:id="rId31"/>
    <p:sldId id="281" r:id="rId32"/>
  </p:sldIdLst>
  <p:sldSz cx="12192000" cy="6858000"/>
  <p:notesSz cx="6797675"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92" autoAdjust="0"/>
    <p:restoredTop sz="94660"/>
  </p:normalViewPr>
  <p:slideViewPr>
    <p:cSldViewPr snapToGrid="0">
      <p:cViewPr varScale="1">
        <p:scale>
          <a:sx n="72" d="100"/>
          <a:sy n="72" d="100"/>
        </p:scale>
        <p:origin x="4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7A22AC5-8C82-48F6-A9AE-905071996DF0}" type="datetimeFigureOut">
              <a:rPr lang="en-GB" smtClean="0"/>
              <a:t>12/07/2019</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C7E8363-4961-4999-B58C-F8A10EA078B1}" type="slidenum">
              <a:rPr lang="en-GB" smtClean="0"/>
              <a:t>‹#›</a:t>
            </a:fld>
            <a:endParaRPr lang="en-GB"/>
          </a:p>
        </p:txBody>
      </p:sp>
    </p:spTree>
    <p:extLst>
      <p:ext uri="{BB962C8B-B14F-4D97-AF65-F5344CB8AC3E}">
        <p14:creationId xmlns:p14="http://schemas.microsoft.com/office/powerpoint/2010/main" val="1096633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A22AC5-8C82-48F6-A9AE-905071996DF0}" type="datetimeFigureOut">
              <a:rPr lang="en-GB" smtClean="0"/>
              <a:t>12/07/2019</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C7E8363-4961-4999-B58C-F8A10EA078B1}" type="slidenum">
              <a:rPr lang="en-GB" smtClean="0"/>
              <a:t>‹#›</a:t>
            </a:fld>
            <a:endParaRPr lang="en-GB"/>
          </a:p>
        </p:txBody>
      </p:sp>
    </p:spTree>
    <p:extLst>
      <p:ext uri="{BB962C8B-B14F-4D97-AF65-F5344CB8AC3E}">
        <p14:creationId xmlns:p14="http://schemas.microsoft.com/office/powerpoint/2010/main" val="4201207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A22AC5-8C82-48F6-A9AE-905071996DF0}" type="datetimeFigureOut">
              <a:rPr lang="en-GB" smtClean="0"/>
              <a:t>12/07/2019</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C7E8363-4961-4999-B58C-F8A10EA078B1}"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675963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77A22AC5-8C82-48F6-A9AE-905071996DF0}" type="datetimeFigureOut">
              <a:rPr lang="en-GB" smtClean="0"/>
              <a:t>12/07/2019</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C7E8363-4961-4999-B58C-F8A10EA078B1}" type="slidenum">
              <a:rPr lang="en-GB" smtClean="0"/>
              <a:t>‹#›</a:t>
            </a:fld>
            <a:endParaRPr lang="en-GB"/>
          </a:p>
        </p:txBody>
      </p:sp>
    </p:spTree>
    <p:extLst>
      <p:ext uri="{BB962C8B-B14F-4D97-AF65-F5344CB8AC3E}">
        <p14:creationId xmlns:p14="http://schemas.microsoft.com/office/powerpoint/2010/main" val="16345292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77A22AC5-8C82-48F6-A9AE-905071996DF0}" type="datetimeFigureOut">
              <a:rPr lang="en-GB" smtClean="0"/>
              <a:t>12/07/2019</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C7E8363-4961-4999-B58C-F8A10EA078B1}"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709256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77A22AC5-8C82-48F6-A9AE-905071996DF0}" type="datetimeFigureOut">
              <a:rPr lang="en-GB" smtClean="0"/>
              <a:t>12/07/2019</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C7E8363-4961-4999-B58C-F8A10EA078B1}" type="slidenum">
              <a:rPr lang="en-GB" smtClean="0"/>
              <a:t>‹#›</a:t>
            </a:fld>
            <a:endParaRPr lang="en-GB"/>
          </a:p>
        </p:txBody>
      </p:sp>
    </p:spTree>
    <p:extLst>
      <p:ext uri="{BB962C8B-B14F-4D97-AF65-F5344CB8AC3E}">
        <p14:creationId xmlns:p14="http://schemas.microsoft.com/office/powerpoint/2010/main" val="21979649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A22AC5-8C82-48F6-A9AE-905071996DF0}" type="datetimeFigureOut">
              <a:rPr lang="en-GB" smtClean="0"/>
              <a:t>12/07/2019</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C7E8363-4961-4999-B58C-F8A10EA078B1}" type="slidenum">
              <a:rPr lang="en-GB" smtClean="0"/>
              <a:t>‹#›</a:t>
            </a:fld>
            <a:endParaRPr lang="en-GB"/>
          </a:p>
        </p:txBody>
      </p:sp>
    </p:spTree>
    <p:extLst>
      <p:ext uri="{BB962C8B-B14F-4D97-AF65-F5344CB8AC3E}">
        <p14:creationId xmlns:p14="http://schemas.microsoft.com/office/powerpoint/2010/main" val="25744131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A22AC5-8C82-48F6-A9AE-905071996DF0}" type="datetimeFigureOut">
              <a:rPr lang="en-GB" smtClean="0"/>
              <a:t>12/07/2019</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C7E8363-4961-4999-B58C-F8A10EA078B1}" type="slidenum">
              <a:rPr lang="en-GB" smtClean="0"/>
              <a:t>‹#›</a:t>
            </a:fld>
            <a:endParaRPr lang="en-GB"/>
          </a:p>
        </p:txBody>
      </p:sp>
    </p:spTree>
    <p:extLst>
      <p:ext uri="{BB962C8B-B14F-4D97-AF65-F5344CB8AC3E}">
        <p14:creationId xmlns:p14="http://schemas.microsoft.com/office/powerpoint/2010/main" val="2261945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A22AC5-8C82-48F6-A9AE-905071996DF0}" type="datetimeFigureOut">
              <a:rPr lang="en-GB" smtClean="0"/>
              <a:t>12/07/2019</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C7E8363-4961-4999-B58C-F8A10EA078B1}" type="slidenum">
              <a:rPr lang="en-GB" smtClean="0"/>
              <a:t>‹#›</a:t>
            </a:fld>
            <a:endParaRPr lang="en-GB"/>
          </a:p>
        </p:txBody>
      </p:sp>
    </p:spTree>
    <p:extLst>
      <p:ext uri="{BB962C8B-B14F-4D97-AF65-F5344CB8AC3E}">
        <p14:creationId xmlns:p14="http://schemas.microsoft.com/office/powerpoint/2010/main" val="1127714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A22AC5-8C82-48F6-A9AE-905071996DF0}" type="datetimeFigureOut">
              <a:rPr lang="en-GB" smtClean="0"/>
              <a:t>12/07/2019</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C7E8363-4961-4999-B58C-F8A10EA078B1}" type="slidenum">
              <a:rPr lang="en-GB" smtClean="0"/>
              <a:t>‹#›</a:t>
            </a:fld>
            <a:endParaRPr lang="en-GB"/>
          </a:p>
        </p:txBody>
      </p:sp>
    </p:spTree>
    <p:extLst>
      <p:ext uri="{BB962C8B-B14F-4D97-AF65-F5344CB8AC3E}">
        <p14:creationId xmlns:p14="http://schemas.microsoft.com/office/powerpoint/2010/main" val="1584954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7A22AC5-8C82-48F6-A9AE-905071996DF0}" type="datetimeFigureOut">
              <a:rPr lang="en-GB" smtClean="0"/>
              <a:t>12/07/2019</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C7E8363-4961-4999-B58C-F8A10EA078B1}" type="slidenum">
              <a:rPr lang="en-GB" smtClean="0"/>
              <a:t>‹#›</a:t>
            </a:fld>
            <a:endParaRPr lang="en-GB"/>
          </a:p>
        </p:txBody>
      </p:sp>
    </p:spTree>
    <p:extLst>
      <p:ext uri="{BB962C8B-B14F-4D97-AF65-F5344CB8AC3E}">
        <p14:creationId xmlns:p14="http://schemas.microsoft.com/office/powerpoint/2010/main" val="4039385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7A22AC5-8C82-48F6-A9AE-905071996DF0}" type="datetimeFigureOut">
              <a:rPr lang="en-GB" smtClean="0"/>
              <a:t>12/07/2019</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C7E8363-4961-4999-B58C-F8A10EA078B1}" type="slidenum">
              <a:rPr lang="en-GB" smtClean="0"/>
              <a:t>‹#›</a:t>
            </a:fld>
            <a:endParaRPr lang="en-GB"/>
          </a:p>
        </p:txBody>
      </p:sp>
    </p:spTree>
    <p:extLst>
      <p:ext uri="{BB962C8B-B14F-4D97-AF65-F5344CB8AC3E}">
        <p14:creationId xmlns:p14="http://schemas.microsoft.com/office/powerpoint/2010/main" val="649850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7A22AC5-8C82-48F6-A9AE-905071996DF0}" type="datetimeFigureOut">
              <a:rPr lang="en-GB" smtClean="0"/>
              <a:t>12/07/2019</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C7E8363-4961-4999-B58C-F8A10EA078B1}" type="slidenum">
              <a:rPr lang="en-GB" smtClean="0"/>
              <a:t>‹#›</a:t>
            </a:fld>
            <a:endParaRPr lang="en-GB"/>
          </a:p>
        </p:txBody>
      </p:sp>
    </p:spTree>
    <p:extLst>
      <p:ext uri="{BB962C8B-B14F-4D97-AF65-F5344CB8AC3E}">
        <p14:creationId xmlns:p14="http://schemas.microsoft.com/office/powerpoint/2010/main" val="1264875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A22AC5-8C82-48F6-A9AE-905071996DF0}" type="datetimeFigureOut">
              <a:rPr lang="en-GB" smtClean="0"/>
              <a:t>12/07/2019</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C7E8363-4961-4999-B58C-F8A10EA078B1}" type="slidenum">
              <a:rPr lang="en-GB" smtClean="0"/>
              <a:t>‹#›</a:t>
            </a:fld>
            <a:endParaRPr lang="en-GB"/>
          </a:p>
        </p:txBody>
      </p:sp>
    </p:spTree>
    <p:extLst>
      <p:ext uri="{BB962C8B-B14F-4D97-AF65-F5344CB8AC3E}">
        <p14:creationId xmlns:p14="http://schemas.microsoft.com/office/powerpoint/2010/main" val="2636281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A22AC5-8C82-48F6-A9AE-905071996DF0}" type="datetimeFigureOut">
              <a:rPr lang="en-GB" smtClean="0"/>
              <a:t>12/07/2019</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C7E8363-4961-4999-B58C-F8A10EA078B1}" type="slidenum">
              <a:rPr lang="en-GB" smtClean="0"/>
              <a:t>‹#›</a:t>
            </a:fld>
            <a:endParaRPr lang="en-GB"/>
          </a:p>
        </p:txBody>
      </p:sp>
    </p:spTree>
    <p:extLst>
      <p:ext uri="{BB962C8B-B14F-4D97-AF65-F5344CB8AC3E}">
        <p14:creationId xmlns:p14="http://schemas.microsoft.com/office/powerpoint/2010/main" val="2137486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A22AC5-8C82-48F6-A9AE-905071996DF0}" type="datetimeFigureOut">
              <a:rPr lang="en-GB" smtClean="0"/>
              <a:t>12/07/2019</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C7E8363-4961-4999-B58C-F8A10EA078B1}" type="slidenum">
              <a:rPr lang="en-GB" smtClean="0"/>
              <a:t>‹#›</a:t>
            </a:fld>
            <a:endParaRPr lang="en-GB"/>
          </a:p>
        </p:txBody>
      </p:sp>
    </p:spTree>
    <p:extLst>
      <p:ext uri="{BB962C8B-B14F-4D97-AF65-F5344CB8AC3E}">
        <p14:creationId xmlns:p14="http://schemas.microsoft.com/office/powerpoint/2010/main" val="2150323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a:solidFill>
            <a:schemeClr val="accent1">
              <a:lumMod val="75000"/>
              <a:alpha val="40000"/>
            </a:schemeClr>
          </a:solidFill>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10" name="Group 9"/>
          <p:cNvGrpSpPr/>
          <p:nvPr/>
        </p:nvGrpSpPr>
        <p:grpSpPr>
          <a:xfrm>
            <a:off x="27221" y="-30"/>
            <a:ext cx="2356674" cy="6853283"/>
            <a:chOff x="6627813" y="195452"/>
            <a:chExt cx="1952625" cy="5678299"/>
          </a:xfrm>
          <a:solidFill>
            <a:schemeClr val="accent1"/>
          </a:solidFill>
        </p:grpSpPr>
        <p:sp>
          <p:nvSpPr>
            <p:cNvPr id="11" name="Freeform 27"/>
            <p:cNvSpPr/>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7" name="Rectangle 6"/>
          <p:cNvSpPr/>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7A22AC5-8C82-48F6-A9AE-905071996DF0}" type="datetimeFigureOut">
              <a:rPr lang="en-GB" smtClean="0"/>
              <a:t>12/07/2019</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C7E8363-4961-4999-B58C-F8A10EA078B1}" type="slidenum">
              <a:rPr lang="en-GB" smtClean="0"/>
              <a:t>‹#›</a:t>
            </a:fld>
            <a:endParaRPr lang="en-GB"/>
          </a:p>
        </p:txBody>
      </p:sp>
    </p:spTree>
    <p:extLst>
      <p:ext uri="{BB962C8B-B14F-4D97-AF65-F5344CB8AC3E}">
        <p14:creationId xmlns:p14="http://schemas.microsoft.com/office/powerpoint/2010/main" val="219120955"/>
      </p:ext>
    </p:extLst>
  </p:cSld>
  <p:clrMap bg1="dk1" tx1="lt1" bg2="dk2" tx2="lt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930D4-921D-46A3-9F3B-BB85861E41A5}"/>
              </a:ext>
            </a:extLst>
          </p:cNvPr>
          <p:cNvSpPr>
            <a:spLocks noGrp="1"/>
          </p:cNvSpPr>
          <p:nvPr>
            <p:ph type="ctrTitle"/>
          </p:nvPr>
        </p:nvSpPr>
        <p:spPr/>
        <p:txBody>
          <a:bodyPr/>
          <a:lstStyle/>
          <a:p>
            <a:r>
              <a:rPr lang="en-GB" dirty="0"/>
              <a:t>Day 3	</a:t>
            </a:r>
          </a:p>
        </p:txBody>
      </p:sp>
      <p:sp>
        <p:nvSpPr>
          <p:cNvPr id="3" name="Subtitle 2">
            <a:extLst>
              <a:ext uri="{FF2B5EF4-FFF2-40B4-BE49-F238E27FC236}">
                <a16:creationId xmlns:a16="http://schemas.microsoft.com/office/drawing/2014/main" id="{4B9A0398-449D-449C-83A7-37DBF5C93E00}"/>
              </a:ext>
            </a:extLst>
          </p:cNvPr>
          <p:cNvSpPr>
            <a:spLocks noGrp="1"/>
          </p:cNvSpPr>
          <p:nvPr>
            <p:ph type="subTitle" idx="1"/>
          </p:nvPr>
        </p:nvSpPr>
        <p:spPr/>
        <p:txBody>
          <a:bodyPr/>
          <a:lstStyle/>
          <a:p>
            <a:r>
              <a:rPr lang="en-GB" dirty="0"/>
              <a:t>Contracts</a:t>
            </a:r>
          </a:p>
        </p:txBody>
      </p:sp>
    </p:spTree>
    <p:extLst>
      <p:ext uri="{BB962C8B-B14F-4D97-AF65-F5344CB8AC3E}">
        <p14:creationId xmlns:p14="http://schemas.microsoft.com/office/powerpoint/2010/main" val="2122636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4D4DB-7E86-40C5-9405-AD5FAD74018D}"/>
              </a:ext>
            </a:extLst>
          </p:cNvPr>
          <p:cNvSpPr>
            <a:spLocks noGrp="1"/>
          </p:cNvSpPr>
          <p:nvPr>
            <p:ph type="title"/>
          </p:nvPr>
        </p:nvSpPr>
        <p:spPr/>
        <p:txBody>
          <a:bodyPr/>
          <a:lstStyle/>
          <a:p>
            <a:r>
              <a:rPr lang="en-GB" dirty="0"/>
              <a:t>What is in a contract</a:t>
            </a:r>
          </a:p>
        </p:txBody>
      </p:sp>
      <p:sp>
        <p:nvSpPr>
          <p:cNvPr id="3" name="Content Placeholder 2">
            <a:extLst>
              <a:ext uri="{FF2B5EF4-FFF2-40B4-BE49-F238E27FC236}">
                <a16:creationId xmlns:a16="http://schemas.microsoft.com/office/drawing/2014/main" id="{BEFA905C-DFA3-4754-A950-C41628CE25ED}"/>
              </a:ext>
            </a:extLst>
          </p:cNvPr>
          <p:cNvSpPr>
            <a:spLocks noGrp="1"/>
          </p:cNvSpPr>
          <p:nvPr>
            <p:ph idx="1"/>
          </p:nvPr>
        </p:nvSpPr>
        <p:spPr/>
        <p:txBody>
          <a:bodyPr>
            <a:normAutofit/>
          </a:bodyPr>
          <a:lstStyle/>
          <a:p>
            <a:pPr marL="0" indent="0">
              <a:buNone/>
            </a:pPr>
            <a:r>
              <a:rPr lang="en-GB" dirty="0"/>
              <a:t>Non-performance </a:t>
            </a:r>
          </a:p>
          <a:p>
            <a:endParaRPr lang="en-GB" dirty="0"/>
          </a:p>
          <a:p>
            <a:r>
              <a:rPr lang="en-GB" dirty="0"/>
              <a:t>What is the definition of this?</a:t>
            </a:r>
          </a:p>
          <a:p>
            <a:r>
              <a:rPr lang="en-GB" dirty="0"/>
              <a:t>What does this mean for AESSEAL</a:t>
            </a:r>
          </a:p>
          <a:p>
            <a:r>
              <a:rPr lang="en-GB" dirty="0"/>
              <a:t>What factors in the contract does this affect?</a:t>
            </a:r>
          </a:p>
          <a:p>
            <a:pPr lvl="1"/>
            <a:r>
              <a:rPr lang="en-GB" dirty="0"/>
              <a:t>Payment</a:t>
            </a:r>
          </a:p>
          <a:p>
            <a:pPr lvl="1"/>
            <a:r>
              <a:rPr lang="en-GB" dirty="0"/>
              <a:t>Cancellation clauses</a:t>
            </a:r>
          </a:p>
          <a:p>
            <a:pPr lvl="1"/>
            <a:r>
              <a:rPr lang="en-GB" dirty="0"/>
              <a:t>Cash flow to AESSEAL</a:t>
            </a:r>
          </a:p>
          <a:p>
            <a:pPr lvl="1"/>
            <a:r>
              <a:rPr lang="en-GB" dirty="0"/>
              <a:t>Dispute process</a:t>
            </a:r>
          </a:p>
        </p:txBody>
      </p:sp>
    </p:spTree>
    <p:extLst>
      <p:ext uri="{BB962C8B-B14F-4D97-AF65-F5344CB8AC3E}">
        <p14:creationId xmlns:p14="http://schemas.microsoft.com/office/powerpoint/2010/main" val="2481581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4D4DB-7E86-40C5-9405-AD5FAD74018D}"/>
              </a:ext>
            </a:extLst>
          </p:cNvPr>
          <p:cNvSpPr>
            <a:spLocks noGrp="1"/>
          </p:cNvSpPr>
          <p:nvPr>
            <p:ph type="title"/>
          </p:nvPr>
        </p:nvSpPr>
        <p:spPr/>
        <p:txBody>
          <a:bodyPr/>
          <a:lstStyle/>
          <a:p>
            <a:r>
              <a:rPr lang="en-GB" dirty="0"/>
              <a:t>What is in a contract</a:t>
            </a:r>
          </a:p>
        </p:txBody>
      </p:sp>
      <p:sp>
        <p:nvSpPr>
          <p:cNvPr id="3" name="Content Placeholder 2">
            <a:extLst>
              <a:ext uri="{FF2B5EF4-FFF2-40B4-BE49-F238E27FC236}">
                <a16:creationId xmlns:a16="http://schemas.microsoft.com/office/drawing/2014/main" id="{BEFA905C-DFA3-4754-A950-C41628CE25ED}"/>
              </a:ext>
            </a:extLst>
          </p:cNvPr>
          <p:cNvSpPr>
            <a:spLocks noGrp="1"/>
          </p:cNvSpPr>
          <p:nvPr>
            <p:ph idx="1"/>
          </p:nvPr>
        </p:nvSpPr>
        <p:spPr/>
        <p:txBody>
          <a:bodyPr>
            <a:normAutofit/>
          </a:bodyPr>
          <a:lstStyle/>
          <a:p>
            <a:pPr marL="0" indent="0">
              <a:buNone/>
            </a:pPr>
            <a:r>
              <a:rPr lang="en-GB" dirty="0"/>
              <a:t>Recovering from a bad situation</a:t>
            </a:r>
          </a:p>
          <a:p>
            <a:endParaRPr lang="en-GB" dirty="0"/>
          </a:p>
          <a:p>
            <a:r>
              <a:rPr lang="en-GB" dirty="0"/>
              <a:t>What forms can this take?</a:t>
            </a:r>
          </a:p>
          <a:p>
            <a:r>
              <a:rPr lang="en-GB" dirty="0"/>
              <a:t>What is the identified process?</a:t>
            </a:r>
          </a:p>
          <a:p>
            <a:r>
              <a:rPr lang="en-GB" dirty="0"/>
              <a:t>What are the cost issues of this?</a:t>
            </a:r>
          </a:p>
          <a:p>
            <a:r>
              <a:rPr lang="en-GB" dirty="0"/>
              <a:t>What are the legal consequences</a:t>
            </a:r>
          </a:p>
          <a:p>
            <a:pPr lvl="1"/>
            <a:r>
              <a:rPr lang="en-GB" dirty="0"/>
              <a:t>Civil</a:t>
            </a:r>
          </a:p>
          <a:p>
            <a:pPr lvl="1"/>
            <a:r>
              <a:rPr lang="en-GB" dirty="0"/>
              <a:t>Criminal</a:t>
            </a:r>
          </a:p>
          <a:p>
            <a:endParaRPr lang="en-GB" dirty="0"/>
          </a:p>
        </p:txBody>
      </p:sp>
    </p:spTree>
    <p:extLst>
      <p:ext uri="{BB962C8B-B14F-4D97-AF65-F5344CB8AC3E}">
        <p14:creationId xmlns:p14="http://schemas.microsoft.com/office/powerpoint/2010/main" val="2238533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4D4DB-7E86-40C5-9405-AD5FAD74018D}"/>
              </a:ext>
            </a:extLst>
          </p:cNvPr>
          <p:cNvSpPr>
            <a:spLocks noGrp="1"/>
          </p:cNvSpPr>
          <p:nvPr>
            <p:ph type="title"/>
          </p:nvPr>
        </p:nvSpPr>
        <p:spPr/>
        <p:txBody>
          <a:bodyPr/>
          <a:lstStyle/>
          <a:p>
            <a:r>
              <a:rPr lang="en-GB" dirty="0"/>
              <a:t>What is in a contract</a:t>
            </a:r>
          </a:p>
        </p:txBody>
      </p:sp>
      <p:sp>
        <p:nvSpPr>
          <p:cNvPr id="3" name="Content Placeholder 2">
            <a:extLst>
              <a:ext uri="{FF2B5EF4-FFF2-40B4-BE49-F238E27FC236}">
                <a16:creationId xmlns:a16="http://schemas.microsoft.com/office/drawing/2014/main" id="{BEFA905C-DFA3-4754-A950-C41628CE25ED}"/>
              </a:ext>
            </a:extLst>
          </p:cNvPr>
          <p:cNvSpPr>
            <a:spLocks noGrp="1"/>
          </p:cNvSpPr>
          <p:nvPr>
            <p:ph idx="1"/>
          </p:nvPr>
        </p:nvSpPr>
        <p:spPr/>
        <p:txBody>
          <a:bodyPr>
            <a:normAutofit/>
          </a:bodyPr>
          <a:lstStyle/>
          <a:p>
            <a:pPr marL="0" indent="0">
              <a:buNone/>
            </a:pPr>
            <a:r>
              <a:rPr lang="en-GB" dirty="0"/>
              <a:t>Termination</a:t>
            </a:r>
          </a:p>
          <a:p>
            <a:endParaRPr lang="en-GB" dirty="0"/>
          </a:p>
          <a:p>
            <a:r>
              <a:rPr lang="en-GB" dirty="0"/>
              <a:t>What circumstances may lead to termination</a:t>
            </a:r>
          </a:p>
          <a:p>
            <a:pPr lvl="2"/>
            <a:r>
              <a:rPr lang="en-GB" dirty="0"/>
              <a:t>DISCUSS</a:t>
            </a:r>
          </a:p>
          <a:p>
            <a:endParaRPr lang="en-GB" dirty="0"/>
          </a:p>
          <a:p>
            <a:pPr lvl="1"/>
            <a:r>
              <a:rPr lang="en-GB" dirty="0"/>
              <a:t>What is the direct effect on AESSEAL in the event of a termination</a:t>
            </a:r>
          </a:p>
          <a:p>
            <a:pPr lvl="2"/>
            <a:r>
              <a:rPr lang="en-GB" dirty="0"/>
              <a:t>Here and now</a:t>
            </a:r>
          </a:p>
          <a:p>
            <a:pPr lvl="2"/>
            <a:r>
              <a:rPr lang="en-GB" dirty="0"/>
              <a:t>In the future</a:t>
            </a:r>
          </a:p>
          <a:p>
            <a:pPr lvl="2"/>
            <a:r>
              <a:rPr lang="en-GB" dirty="0"/>
              <a:t>Payments due either way</a:t>
            </a:r>
          </a:p>
          <a:p>
            <a:pPr lvl="1"/>
            <a:endParaRPr lang="en-GB" dirty="0"/>
          </a:p>
        </p:txBody>
      </p:sp>
    </p:spTree>
    <p:extLst>
      <p:ext uri="{BB962C8B-B14F-4D97-AF65-F5344CB8AC3E}">
        <p14:creationId xmlns:p14="http://schemas.microsoft.com/office/powerpoint/2010/main" val="3948317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4D4DB-7E86-40C5-9405-AD5FAD74018D}"/>
              </a:ext>
            </a:extLst>
          </p:cNvPr>
          <p:cNvSpPr>
            <a:spLocks noGrp="1"/>
          </p:cNvSpPr>
          <p:nvPr>
            <p:ph type="title"/>
          </p:nvPr>
        </p:nvSpPr>
        <p:spPr/>
        <p:txBody>
          <a:bodyPr/>
          <a:lstStyle/>
          <a:p>
            <a:r>
              <a:rPr lang="en-GB" dirty="0"/>
              <a:t>What is in a contract</a:t>
            </a:r>
          </a:p>
        </p:txBody>
      </p:sp>
      <p:sp>
        <p:nvSpPr>
          <p:cNvPr id="3" name="Content Placeholder 2">
            <a:extLst>
              <a:ext uri="{FF2B5EF4-FFF2-40B4-BE49-F238E27FC236}">
                <a16:creationId xmlns:a16="http://schemas.microsoft.com/office/drawing/2014/main" id="{BEFA905C-DFA3-4754-A950-C41628CE25ED}"/>
              </a:ext>
            </a:extLst>
          </p:cNvPr>
          <p:cNvSpPr>
            <a:spLocks noGrp="1"/>
          </p:cNvSpPr>
          <p:nvPr>
            <p:ph idx="1"/>
          </p:nvPr>
        </p:nvSpPr>
        <p:spPr/>
        <p:txBody>
          <a:bodyPr>
            <a:normAutofit/>
          </a:bodyPr>
          <a:lstStyle/>
          <a:p>
            <a:pPr marL="0" indent="0">
              <a:buNone/>
            </a:pPr>
            <a:r>
              <a:rPr lang="en-GB" dirty="0"/>
              <a:t>Third Parties</a:t>
            </a:r>
          </a:p>
          <a:p>
            <a:endParaRPr lang="en-GB" dirty="0"/>
          </a:p>
          <a:p>
            <a:r>
              <a:rPr lang="en-GB" dirty="0"/>
              <a:t>Where third parties fulfil part of the agreement</a:t>
            </a:r>
          </a:p>
          <a:p>
            <a:endParaRPr lang="en-GB" dirty="0"/>
          </a:p>
          <a:p>
            <a:r>
              <a:rPr lang="en-GB" dirty="0"/>
              <a:t>How is this translated – if permitted?</a:t>
            </a:r>
          </a:p>
          <a:p>
            <a:endParaRPr lang="en-GB" dirty="0"/>
          </a:p>
          <a:p>
            <a:r>
              <a:rPr lang="en-GB" dirty="0"/>
              <a:t>Terms acceptance if this is allowable</a:t>
            </a:r>
          </a:p>
        </p:txBody>
      </p:sp>
    </p:spTree>
    <p:extLst>
      <p:ext uri="{BB962C8B-B14F-4D97-AF65-F5344CB8AC3E}">
        <p14:creationId xmlns:p14="http://schemas.microsoft.com/office/powerpoint/2010/main" val="4036240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4D4DB-7E86-40C5-9405-AD5FAD74018D}"/>
              </a:ext>
            </a:extLst>
          </p:cNvPr>
          <p:cNvSpPr>
            <a:spLocks noGrp="1"/>
          </p:cNvSpPr>
          <p:nvPr>
            <p:ph type="title"/>
          </p:nvPr>
        </p:nvSpPr>
        <p:spPr/>
        <p:txBody>
          <a:bodyPr/>
          <a:lstStyle/>
          <a:p>
            <a:r>
              <a:rPr lang="en-GB" dirty="0"/>
              <a:t>What is in a contract</a:t>
            </a:r>
          </a:p>
        </p:txBody>
      </p:sp>
      <p:sp>
        <p:nvSpPr>
          <p:cNvPr id="3" name="Content Placeholder 2">
            <a:extLst>
              <a:ext uri="{FF2B5EF4-FFF2-40B4-BE49-F238E27FC236}">
                <a16:creationId xmlns:a16="http://schemas.microsoft.com/office/drawing/2014/main" id="{BEFA905C-DFA3-4754-A950-C41628CE25ED}"/>
              </a:ext>
            </a:extLst>
          </p:cNvPr>
          <p:cNvSpPr>
            <a:spLocks noGrp="1"/>
          </p:cNvSpPr>
          <p:nvPr>
            <p:ph idx="1"/>
          </p:nvPr>
        </p:nvSpPr>
        <p:spPr/>
        <p:txBody>
          <a:bodyPr>
            <a:normAutofit/>
          </a:bodyPr>
          <a:lstStyle/>
          <a:p>
            <a:pPr marL="0" indent="0">
              <a:buNone/>
            </a:pPr>
            <a:r>
              <a:rPr lang="en-GB" dirty="0"/>
              <a:t>Conflicts of interest</a:t>
            </a:r>
          </a:p>
          <a:p>
            <a:endParaRPr lang="en-GB" dirty="0"/>
          </a:p>
          <a:p>
            <a:r>
              <a:rPr lang="en-GB" dirty="0"/>
              <a:t>What is a conflict ?</a:t>
            </a:r>
          </a:p>
          <a:p>
            <a:r>
              <a:rPr lang="en-GB" dirty="0"/>
              <a:t>How will you know?</a:t>
            </a:r>
          </a:p>
          <a:p>
            <a:r>
              <a:rPr lang="en-GB" dirty="0"/>
              <a:t>Is this a reportable event?</a:t>
            </a:r>
          </a:p>
          <a:p>
            <a:r>
              <a:rPr lang="en-GB" dirty="0"/>
              <a:t>Culture versus contract</a:t>
            </a:r>
          </a:p>
          <a:p>
            <a:pPr lvl="1"/>
            <a:r>
              <a:rPr lang="en-GB" dirty="0"/>
              <a:t>What is form and practice</a:t>
            </a:r>
          </a:p>
          <a:p>
            <a:r>
              <a:rPr lang="en-GB" dirty="0"/>
              <a:t>If this were made public, how would it be judged?</a:t>
            </a:r>
          </a:p>
        </p:txBody>
      </p:sp>
    </p:spTree>
    <p:extLst>
      <p:ext uri="{BB962C8B-B14F-4D97-AF65-F5344CB8AC3E}">
        <p14:creationId xmlns:p14="http://schemas.microsoft.com/office/powerpoint/2010/main" val="24341748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4D4DB-7E86-40C5-9405-AD5FAD74018D}"/>
              </a:ext>
            </a:extLst>
          </p:cNvPr>
          <p:cNvSpPr>
            <a:spLocks noGrp="1"/>
          </p:cNvSpPr>
          <p:nvPr>
            <p:ph type="title"/>
          </p:nvPr>
        </p:nvSpPr>
        <p:spPr/>
        <p:txBody>
          <a:bodyPr/>
          <a:lstStyle/>
          <a:p>
            <a:r>
              <a:rPr lang="en-GB" dirty="0"/>
              <a:t>What is in a contract</a:t>
            </a:r>
          </a:p>
        </p:txBody>
      </p:sp>
      <p:sp>
        <p:nvSpPr>
          <p:cNvPr id="3" name="Content Placeholder 2">
            <a:extLst>
              <a:ext uri="{FF2B5EF4-FFF2-40B4-BE49-F238E27FC236}">
                <a16:creationId xmlns:a16="http://schemas.microsoft.com/office/drawing/2014/main" id="{BEFA905C-DFA3-4754-A950-C41628CE25ED}"/>
              </a:ext>
            </a:extLst>
          </p:cNvPr>
          <p:cNvSpPr>
            <a:spLocks noGrp="1"/>
          </p:cNvSpPr>
          <p:nvPr>
            <p:ph idx="1"/>
          </p:nvPr>
        </p:nvSpPr>
        <p:spPr/>
        <p:txBody>
          <a:bodyPr>
            <a:normAutofit/>
          </a:bodyPr>
          <a:lstStyle/>
          <a:p>
            <a:pPr marL="0" indent="0">
              <a:buNone/>
            </a:pPr>
            <a:r>
              <a:rPr lang="en-GB" dirty="0"/>
              <a:t>Confidentiality   </a:t>
            </a:r>
          </a:p>
          <a:p>
            <a:endParaRPr lang="en-GB" dirty="0"/>
          </a:p>
          <a:p>
            <a:r>
              <a:rPr lang="en-GB" dirty="0"/>
              <a:t>Why does this matter?</a:t>
            </a:r>
          </a:p>
          <a:p>
            <a:pPr lvl="1"/>
            <a:r>
              <a:rPr lang="en-GB" dirty="0"/>
              <a:t>Designs</a:t>
            </a:r>
          </a:p>
          <a:p>
            <a:pPr lvl="1"/>
            <a:r>
              <a:rPr lang="en-GB" dirty="0"/>
              <a:t>Knowhow</a:t>
            </a:r>
          </a:p>
          <a:p>
            <a:pPr lvl="1"/>
            <a:r>
              <a:rPr lang="en-GB" dirty="0"/>
              <a:t>Competition</a:t>
            </a:r>
          </a:p>
          <a:p>
            <a:pPr lvl="1"/>
            <a:r>
              <a:rPr lang="en-GB" dirty="0"/>
              <a:t>Pricing control </a:t>
            </a:r>
          </a:p>
          <a:p>
            <a:pPr lvl="1"/>
            <a:endParaRPr lang="en-GB" dirty="0"/>
          </a:p>
          <a:p>
            <a:pPr lvl="1"/>
            <a:r>
              <a:rPr lang="en-GB" dirty="0"/>
              <a:t>What happens in the event of a breach?</a:t>
            </a:r>
          </a:p>
          <a:p>
            <a:pPr lvl="1"/>
            <a:r>
              <a:rPr lang="en-GB" dirty="0"/>
              <a:t>Are all parties secured into the confidentiality clauses</a:t>
            </a:r>
          </a:p>
        </p:txBody>
      </p:sp>
    </p:spTree>
    <p:extLst>
      <p:ext uri="{BB962C8B-B14F-4D97-AF65-F5344CB8AC3E}">
        <p14:creationId xmlns:p14="http://schemas.microsoft.com/office/powerpoint/2010/main" val="25034976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4D4DB-7E86-40C5-9405-AD5FAD74018D}"/>
              </a:ext>
            </a:extLst>
          </p:cNvPr>
          <p:cNvSpPr>
            <a:spLocks noGrp="1"/>
          </p:cNvSpPr>
          <p:nvPr>
            <p:ph type="title"/>
          </p:nvPr>
        </p:nvSpPr>
        <p:spPr/>
        <p:txBody>
          <a:bodyPr/>
          <a:lstStyle/>
          <a:p>
            <a:r>
              <a:rPr lang="en-GB" dirty="0"/>
              <a:t>Contracts exist for when things go wrong</a:t>
            </a:r>
          </a:p>
        </p:txBody>
      </p:sp>
      <p:sp>
        <p:nvSpPr>
          <p:cNvPr id="3" name="Content Placeholder 2">
            <a:extLst>
              <a:ext uri="{FF2B5EF4-FFF2-40B4-BE49-F238E27FC236}">
                <a16:creationId xmlns:a16="http://schemas.microsoft.com/office/drawing/2014/main" id="{BEFA905C-DFA3-4754-A950-C41628CE25ED}"/>
              </a:ext>
            </a:extLst>
          </p:cNvPr>
          <p:cNvSpPr>
            <a:spLocks noGrp="1"/>
          </p:cNvSpPr>
          <p:nvPr>
            <p:ph idx="1"/>
          </p:nvPr>
        </p:nvSpPr>
        <p:spPr/>
        <p:txBody>
          <a:bodyPr>
            <a:normAutofit fontScale="92500" lnSpcReduction="20000"/>
          </a:bodyPr>
          <a:lstStyle/>
          <a:p>
            <a:pPr marL="0" indent="0">
              <a:buNone/>
            </a:pPr>
            <a:r>
              <a:rPr lang="en-GB" dirty="0"/>
              <a:t>Parties to the contract</a:t>
            </a:r>
          </a:p>
          <a:p>
            <a:pPr marL="0" indent="0">
              <a:buNone/>
            </a:pPr>
            <a:r>
              <a:rPr lang="en-GB" dirty="0"/>
              <a:t>Remember the contract is with a business, not the nice people who work there</a:t>
            </a:r>
          </a:p>
          <a:p>
            <a:pPr marL="0" indent="0">
              <a:buNone/>
            </a:pPr>
            <a:endParaRPr lang="en-GB" dirty="0"/>
          </a:p>
          <a:p>
            <a:pPr marL="0" indent="0">
              <a:buNone/>
            </a:pPr>
            <a:r>
              <a:rPr lang="en-GB" dirty="0"/>
              <a:t>This is AESSEAL business, not a “handshake agreement”</a:t>
            </a:r>
          </a:p>
          <a:p>
            <a:endParaRPr lang="en-GB" dirty="0"/>
          </a:p>
          <a:p>
            <a:r>
              <a:rPr lang="en-GB" dirty="0"/>
              <a:t>Look for variances to “AESSEAL normal” contract</a:t>
            </a:r>
          </a:p>
          <a:p>
            <a:r>
              <a:rPr lang="en-GB" dirty="0"/>
              <a:t>Report them internally for advice</a:t>
            </a:r>
          </a:p>
          <a:p>
            <a:r>
              <a:rPr lang="en-GB" dirty="0"/>
              <a:t>Be aggressive in your pursuit of the right contract</a:t>
            </a:r>
          </a:p>
          <a:p>
            <a:r>
              <a:rPr lang="en-GB" dirty="0"/>
              <a:t>If something looks vague – then it is a possible loophole that could cost AESSEAL</a:t>
            </a:r>
          </a:p>
          <a:p>
            <a:r>
              <a:rPr lang="en-GB" dirty="0"/>
              <a:t>Protect AESSEAL Intellectual Property at all times</a:t>
            </a:r>
          </a:p>
          <a:p>
            <a:r>
              <a:rPr lang="en-GB" dirty="0"/>
              <a:t>Always ask yourself – “what if it doesn’t happen this way”?</a:t>
            </a:r>
          </a:p>
          <a:p>
            <a:endParaRPr lang="en-GB" dirty="0"/>
          </a:p>
        </p:txBody>
      </p:sp>
    </p:spTree>
    <p:extLst>
      <p:ext uri="{BB962C8B-B14F-4D97-AF65-F5344CB8AC3E}">
        <p14:creationId xmlns:p14="http://schemas.microsoft.com/office/powerpoint/2010/main" val="3703689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4D4DB-7E86-40C5-9405-AD5FAD74018D}"/>
              </a:ext>
            </a:extLst>
          </p:cNvPr>
          <p:cNvSpPr>
            <a:spLocks noGrp="1"/>
          </p:cNvSpPr>
          <p:nvPr>
            <p:ph type="title"/>
          </p:nvPr>
        </p:nvSpPr>
        <p:spPr/>
        <p:txBody>
          <a:bodyPr/>
          <a:lstStyle/>
          <a:p>
            <a:r>
              <a:rPr lang="en-GB" dirty="0"/>
              <a:t>When it goes wrong</a:t>
            </a:r>
          </a:p>
        </p:txBody>
      </p:sp>
      <p:sp>
        <p:nvSpPr>
          <p:cNvPr id="3" name="Content Placeholder 2">
            <a:extLst>
              <a:ext uri="{FF2B5EF4-FFF2-40B4-BE49-F238E27FC236}">
                <a16:creationId xmlns:a16="http://schemas.microsoft.com/office/drawing/2014/main" id="{BEFA905C-DFA3-4754-A950-C41628CE25ED}"/>
              </a:ext>
            </a:extLst>
          </p:cNvPr>
          <p:cNvSpPr>
            <a:spLocks noGrp="1"/>
          </p:cNvSpPr>
          <p:nvPr>
            <p:ph idx="1"/>
          </p:nvPr>
        </p:nvSpPr>
        <p:spPr/>
        <p:txBody>
          <a:bodyPr>
            <a:normAutofit/>
          </a:bodyPr>
          <a:lstStyle/>
          <a:p>
            <a:pPr marL="0" indent="0">
              <a:buNone/>
            </a:pPr>
            <a:r>
              <a:rPr lang="en-GB" dirty="0"/>
              <a:t>The world isn’t perfect - things DO go wrong</a:t>
            </a:r>
          </a:p>
          <a:p>
            <a:pPr marL="0" indent="0">
              <a:buNone/>
            </a:pPr>
            <a:endParaRPr lang="en-GB" dirty="0"/>
          </a:p>
          <a:p>
            <a:pPr marL="0" indent="0">
              <a:buNone/>
            </a:pPr>
            <a:r>
              <a:rPr lang="en-GB" dirty="0"/>
              <a:t>AESSEAL will rely on the contract to reach resolution</a:t>
            </a:r>
          </a:p>
          <a:p>
            <a:pPr marL="0" indent="0">
              <a:buNone/>
            </a:pPr>
            <a:r>
              <a:rPr lang="en-GB" dirty="0"/>
              <a:t>It should provide protection for AESSEAL at all times</a:t>
            </a:r>
          </a:p>
          <a:p>
            <a:pPr marL="0" indent="0">
              <a:buNone/>
            </a:pPr>
            <a:endParaRPr lang="en-GB" dirty="0"/>
          </a:p>
          <a:p>
            <a:pPr marL="0" indent="0">
              <a:buNone/>
            </a:pPr>
            <a:r>
              <a:rPr lang="en-GB" dirty="0"/>
              <a:t>Your disclosures and work to ensure the best contract is in place will provide AESSEAL with the recourse it needs to protect costs, brand, future business</a:t>
            </a:r>
          </a:p>
          <a:p>
            <a:pPr marL="0" indent="0">
              <a:buNone/>
            </a:pPr>
            <a:endParaRPr lang="en-GB" dirty="0"/>
          </a:p>
        </p:txBody>
      </p:sp>
    </p:spTree>
    <p:extLst>
      <p:ext uri="{BB962C8B-B14F-4D97-AF65-F5344CB8AC3E}">
        <p14:creationId xmlns:p14="http://schemas.microsoft.com/office/powerpoint/2010/main" val="23051322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4D4DB-7E86-40C5-9405-AD5FAD74018D}"/>
              </a:ext>
            </a:extLst>
          </p:cNvPr>
          <p:cNvSpPr>
            <a:spLocks noGrp="1"/>
          </p:cNvSpPr>
          <p:nvPr>
            <p:ph type="title"/>
          </p:nvPr>
        </p:nvSpPr>
        <p:spPr/>
        <p:txBody>
          <a:bodyPr/>
          <a:lstStyle/>
          <a:p>
            <a:r>
              <a:rPr lang="en-GB" dirty="0"/>
              <a:t>Recovery</a:t>
            </a:r>
          </a:p>
        </p:txBody>
      </p:sp>
      <p:sp>
        <p:nvSpPr>
          <p:cNvPr id="3" name="Content Placeholder 2">
            <a:extLst>
              <a:ext uri="{FF2B5EF4-FFF2-40B4-BE49-F238E27FC236}">
                <a16:creationId xmlns:a16="http://schemas.microsoft.com/office/drawing/2014/main" id="{BEFA905C-DFA3-4754-A950-C41628CE25ED}"/>
              </a:ext>
            </a:extLst>
          </p:cNvPr>
          <p:cNvSpPr>
            <a:spLocks noGrp="1"/>
          </p:cNvSpPr>
          <p:nvPr>
            <p:ph idx="1"/>
          </p:nvPr>
        </p:nvSpPr>
        <p:spPr/>
        <p:txBody>
          <a:bodyPr>
            <a:normAutofit/>
          </a:bodyPr>
          <a:lstStyle/>
          <a:p>
            <a:pPr marL="0" indent="0">
              <a:buNone/>
            </a:pPr>
            <a:r>
              <a:rPr lang="en-GB" dirty="0"/>
              <a:t>Many contracts have arbitration clauses that force both parties to try to reach an agreement without court applications</a:t>
            </a:r>
          </a:p>
          <a:p>
            <a:pPr marL="0" indent="0">
              <a:buNone/>
            </a:pPr>
            <a:r>
              <a:rPr lang="en-GB" dirty="0"/>
              <a:t>A robust process here could avoid expensive court and legal fees later</a:t>
            </a:r>
          </a:p>
          <a:p>
            <a:pPr marL="0" indent="0">
              <a:buNone/>
            </a:pPr>
            <a:endParaRPr lang="en-GB" dirty="0"/>
          </a:p>
          <a:p>
            <a:pPr marL="0" indent="0">
              <a:buNone/>
            </a:pPr>
            <a:r>
              <a:rPr lang="en-GB" dirty="0"/>
              <a:t>If lawyers get involved:</a:t>
            </a:r>
          </a:p>
          <a:p>
            <a:r>
              <a:rPr lang="en-GB" dirty="0"/>
              <a:t>Devil is often in the detail </a:t>
            </a:r>
          </a:p>
          <a:p>
            <a:r>
              <a:rPr lang="en-GB" dirty="0"/>
              <a:t>Time stamped documentation is critical</a:t>
            </a:r>
          </a:p>
          <a:p>
            <a:r>
              <a:rPr lang="en-GB" dirty="0"/>
              <a:t>Every email counts</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30465501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4D4DB-7E86-40C5-9405-AD5FAD74018D}"/>
              </a:ext>
            </a:extLst>
          </p:cNvPr>
          <p:cNvSpPr>
            <a:spLocks noGrp="1"/>
          </p:cNvSpPr>
          <p:nvPr>
            <p:ph type="title"/>
          </p:nvPr>
        </p:nvSpPr>
        <p:spPr/>
        <p:txBody>
          <a:bodyPr/>
          <a:lstStyle/>
          <a:p>
            <a:r>
              <a:rPr lang="en-GB" dirty="0"/>
              <a:t>What is a verbal contract</a:t>
            </a:r>
          </a:p>
        </p:txBody>
      </p:sp>
      <p:sp>
        <p:nvSpPr>
          <p:cNvPr id="3" name="Content Placeholder 2">
            <a:extLst>
              <a:ext uri="{FF2B5EF4-FFF2-40B4-BE49-F238E27FC236}">
                <a16:creationId xmlns:a16="http://schemas.microsoft.com/office/drawing/2014/main" id="{BEFA905C-DFA3-4754-A950-C41628CE25ED}"/>
              </a:ext>
            </a:extLst>
          </p:cNvPr>
          <p:cNvSpPr>
            <a:spLocks noGrp="1"/>
          </p:cNvSpPr>
          <p:nvPr>
            <p:ph idx="1"/>
          </p:nvPr>
        </p:nvSpPr>
        <p:spPr/>
        <p:txBody>
          <a:bodyPr>
            <a:normAutofit/>
          </a:bodyPr>
          <a:lstStyle/>
          <a:p>
            <a:pPr marL="0" indent="0">
              <a:buNone/>
            </a:pPr>
            <a:r>
              <a:rPr lang="en-GB" dirty="0"/>
              <a:t>Where some assurance or agreement is reached verbally</a:t>
            </a:r>
          </a:p>
          <a:p>
            <a:pPr marL="0" indent="0">
              <a:buNone/>
            </a:pPr>
            <a:endParaRPr lang="en-GB" dirty="0"/>
          </a:p>
          <a:p>
            <a:pPr marL="0" indent="0">
              <a:buNone/>
            </a:pPr>
            <a:r>
              <a:rPr lang="en-GB" dirty="0"/>
              <a:t>Can carry as much weight in court as a written contract</a:t>
            </a:r>
          </a:p>
          <a:p>
            <a:pPr marL="0" indent="0">
              <a:buNone/>
            </a:pPr>
            <a:endParaRPr lang="en-GB" dirty="0"/>
          </a:p>
          <a:p>
            <a:pPr marL="0" indent="0">
              <a:buNone/>
            </a:pPr>
            <a:r>
              <a:rPr lang="en-GB" dirty="0"/>
              <a:t>Verbal contracts are often extracted from informal emails</a:t>
            </a:r>
          </a:p>
          <a:p>
            <a:pPr marL="0" indent="0">
              <a:buNone/>
            </a:pPr>
            <a:endParaRPr lang="en-GB" dirty="0"/>
          </a:p>
          <a:p>
            <a:pPr marL="0" indent="0">
              <a:buNone/>
            </a:pPr>
            <a:r>
              <a:rPr lang="en-GB" dirty="0"/>
              <a:t>How easy is it to make a verbal contract?</a:t>
            </a:r>
          </a:p>
          <a:p>
            <a:pPr marL="0" indent="0">
              <a:buNone/>
            </a:pPr>
            <a:endParaRPr lang="en-GB" dirty="0"/>
          </a:p>
        </p:txBody>
      </p:sp>
    </p:spTree>
    <p:extLst>
      <p:ext uri="{BB962C8B-B14F-4D97-AF65-F5344CB8AC3E}">
        <p14:creationId xmlns:p14="http://schemas.microsoft.com/office/powerpoint/2010/main" val="3250881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4C7D0-ABE5-484E-8E07-04932861DD5C}"/>
              </a:ext>
            </a:extLst>
          </p:cNvPr>
          <p:cNvSpPr>
            <a:spLocks noGrp="1"/>
          </p:cNvSpPr>
          <p:nvPr>
            <p:ph type="title"/>
          </p:nvPr>
        </p:nvSpPr>
        <p:spPr/>
        <p:txBody>
          <a:bodyPr/>
          <a:lstStyle/>
          <a:p>
            <a:r>
              <a:rPr lang="en-GB" dirty="0"/>
              <a:t>Agenda</a:t>
            </a:r>
          </a:p>
        </p:txBody>
      </p:sp>
      <p:sp>
        <p:nvSpPr>
          <p:cNvPr id="3" name="Content Placeholder 2">
            <a:extLst>
              <a:ext uri="{FF2B5EF4-FFF2-40B4-BE49-F238E27FC236}">
                <a16:creationId xmlns:a16="http://schemas.microsoft.com/office/drawing/2014/main" id="{05F49397-1484-4F12-885A-4935A248752A}"/>
              </a:ext>
            </a:extLst>
          </p:cNvPr>
          <p:cNvSpPr>
            <a:spLocks noGrp="1"/>
          </p:cNvSpPr>
          <p:nvPr>
            <p:ph idx="1"/>
          </p:nvPr>
        </p:nvSpPr>
        <p:spPr/>
        <p:txBody>
          <a:bodyPr/>
          <a:lstStyle/>
          <a:p>
            <a:r>
              <a:rPr lang="en-GB" dirty="0"/>
              <a:t>What is a legal contract</a:t>
            </a:r>
          </a:p>
          <a:p>
            <a:r>
              <a:rPr lang="en-GB" dirty="0"/>
              <a:t>Why they exist</a:t>
            </a:r>
          </a:p>
          <a:p>
            <a:r>
              <a:rPr lang="en-GB" dirty="0"/>
              <a:t>Components of a contract</a:t>
            </a:r>
          </a:p>
          <a:p>
            <a:r>
              <a:rPr lang="en-GB" dirty="0"/>
              <a:t>Control clauses</a:t>
            </a:r>
          </a:p>
          <a:p>
            <a:r>
              <a:rPr lang="en-GB" dirty="0"/>
              <a:t>Things to identify as variables</a:t>
            </a:r>
          </a:p>
          <a:p>
            <a:r>
              <a:rPr lang="en-GB" dirty="0"/>
              <a:t>Legal backstop</a:t>
            </a:r>
          </a:p>
          <a:p>
            <a:r>
              <a:rPr lang="en-GB" dirty="0"/>
              <a:t>Interpretation of clauses</a:t>
            </a:r>
          </a:p>
          <a:p>
            <a:r>
              <a:rPr lang="en-GB" dirty="0"/>
              <a:t>Legal recourse</a:t>
            </a:r>
          </a:p>
        </p:txBody>
      </p:sp>
    </p:spTree>
    <p:extLst>
      <p:ext uri="{BB962C8B-B14F-4D97-AF65-F5344CB8AC3E}">
        <p14:creationId xmlns:p14="http://schemas.microsoft.com/office/powerpoint/2010/main" val="4102496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4D4DB-7E86-40C5-9405-AD5FAD74018D}"/>
              </a:ext>
            </a:extLst>
          </p:cNvPr>
          <p:cNvSpPr>
            <a:spLocks noGrp="1"/>
          </p:cNvSpPr>
          <p:nvPr>
            <p:ph type="title"/>
          </p:nvPr>
        </p:nvSpPr>
        <p:spPr/>
        <p:txBody>
          <a:bodyPr/>
          <a:lstStyle/>
          <a:p>
            <a:r>
              <a:rPr lang="en-GB" dirty="0"/>
              <a:t>Golden Rules of contracting</a:t>
            </a:r>
          </a:p>
        </p:txBody>
      </p:sp>
      <p:sp>
        <p:nvSpPr>
          <p:cNvPr id="3" name="Content Placeholder 2">
            <a:extLst>
              <a:ext uri="{FF2B5EF4-FFF2-40B4-BE49-F238E27FC236}">
                <a16:creationId xmlns:a16="http://schemas.microsoft.com/office/drawing/2014/main" id="{BEFA905C-DFA3-4754-A950-C41628CE25ED}"/>
              </a:ext>
            </a:extLst>
          </p:cNvPr>
          <p:cNvSpPr>
            <a:spLocks noGrp="1"/>
          </p:cNvSpPr>
          <p:nvPr>
            <p:ph idx="1"/>
          </p:nvPr>
        </p:nvSpPr>
        <p:spPr/>
        <p:txBody>
          <a:bodyPr>
            <a:normAutofit/>
          </a:bodyPr>
          <a:lstStyle/>
          <a:p>
            <a:pPr marL="0" indent="0">
              <a:buNone/>
            </a:pPr>
            <a:r>
              <a:rPr lang="en-GB" dirty="0"/>
              <a:t>Know who you are contracting with</a:t>
            </a:r>
          </a:p>
          <a:p>
            <a:pPr marL="0" indent="0">
              <a:buNone/>
            </a:pPr>
            <a:r>
              <a:rPr lang="en-GB" dirty="0"/>
              <a:t>	Accurate company name and address</a:t>
            </a:r>
          </a:p>
          <a:p>
            <a:pPr marL="0" indent="0">
              <a:buNone/>
            </a:pPr>
            <a:r>
              <a:rPr lang="en-GB" dirty="0"/>
              <a:t>	Is this the same company you are delivering to?</a:t>
            </a:r>
          </a:p>
          <a:p>
            <a:pPr marL="0" indent="0">
              <a:buNone/>
            </a:pPr>
            <a:r>
              <a:rPr lang="en-GB" dirty="0"/>
              <a:t>Are they creditworthy and have they passed the AESSEAL test?</a:t>
            </a:r>
          </a:p>
          <a:p>
            <a:pPr marL="0" indent="0">
              <a:buNone/>
            </a:pPr>
            <a:r>
              <a:rPr lang="en-GB" dirty="0"/>
              <a:t>Is the contract written to the laws of the land (the jurisdiction) that you approve?</a:t>
            </a:r>
          </a:p>
          <a:p>
            <a:pPr marL="0" indent="0">
              <a:buNone/>
            </a:pPr>
            <a:r>
              <a:rPr lang="en-GB" dirty="0"/>
              <a:t>If there are itemised schedules, are they referred to in the body of the contract?</a:t>
            </a:r>
          </a:p>
          <a:p>
            <a:pPr marL="0" indent="0">
              <a:buNone/>
            </a:pPr>
            <a:r>
              <a:rPr lang="en-GB" dirty="0"/>
              <a:t>How is AESSEAL IP protected?</a:t>
            </a:r>
          </a:p>
          <a:p>
            <a:pPr marL="0" indent="0">
              <a:buNone/>
            </a:pPr>
            <a:endParaRPr lang="en-GB" dirty="0"/>
          </a:p>
        </p:txBody>
      </p:sp>
    </p:spTree>
    <p:extLst>
      <p:ext uri="{BB962C8B-B14F-4D97-AF65-F5344CB8AC3E}">
        <p14:creationId xmlns:p14="http://schemas.microsoft.com/office/powerpoint/2010/main" val="6750638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4D4DB-7E86-40C5-9405-AD5FAD74018D}"/>
              </a:ext>
            </a:extLst>
          </p:cNvPr>
          <p:cNvSpPr>
            <a:spLocks noGrp="1"/>
          </p:cNvSpPr>
          <p:nvPr>
            <p:ph type="title"/>
          </p:nvPr>
        </p:nvSpPr>
        <p:spPr/>
        <p:txBody>
          <a:bodyPr/>
          <a:lstStyle/>
          <a:p>
            <a:r>
              <a:rPr lang="en-GB" dirty="0"/>
              <a:t>Golden Rules of contracting</a:t>
            </a:r>
          </a:p>
        </p:txBody>
      </p:sp>
      <p:sp>
        <p:nvSpPr>
          <p:cNvPr id="3" name="Content Placeholder 2">
            <a:extLst>
              <a:ext uri="{FF2B5EF4-FFF2-40B4-BE49-F238E27FC236}">
                <a16:creationId xmlns:a16="http://schemas.microsoft.com/office/drawing/2014/main" id="{BEFA905C-DFA3-4754-A950-C41628CE25ED}"/>
              </a:ext>
            </a:extLst>
          </p:cNvPr>
          <p:cNvSpPr>
            <a:spLocks noGrp="1"/>
          </p:cNvSpPr>
          <p:nvPr>
            <p:ph idx="1"/>
          </p:nvPr>
        </p:nvSpPr>
        <p:spPr/>
        <p:txBody>
          <a:bodyPr>
            <a:normAutofit/>
          </a:bodyPr>
          <a:lstStyle/>
          <a:p>
            <a:pPr marL="0" indent="0">
              <a:buNone/>
            </a:pPr>
            <a:r>
              <a:rPr lang="en-GB" dirty="0"/>
              <a:t>Are the payment terms fully agreed</a:t>
            </a:r>
          </a:p>
          <a:p>
            <a:pPr marL="0" indent="0">
              <a:buNone/>
            </a:pPr>
            <a:r>
              <a:rPr lang="en-GB" dirty="0"/>
              <a:t>	Are they ever dependent on an event or outcome?</a:t>
            </a:r>
          </a:p>
          <a:p>
            <a:pPr marL="0" indent="0">
              <a:buNone/>
            </a:pPr>
            <a:r>
              <a:rPr lang="en-GB" dirty="0"/>
              <a:t>	When will you be paid?</a:t>
            </a:r>
          </a:p>
          <a:p>
            <a:pPr marL="0" indent="0">
              <a:buNone/>
            </a:pPr>
            <a:r>
              <a:rPr lang="en-GB" dirty="0"/>
              <a:t>Does “time” feature as </a:t>
            </a:r>
            <a:r>
              <a:rPr lang="en-GB" u="sng" dirty="0"/>
              <a:t>the essence </a:t>
            </a:r>
            <a:r>
              <a:rPr lang="en-GB" dirty="0"/>
              <a:t>or not?</a:t>
            </a:r>
          </a:p>
          <a:p>
            <a:pPr marL="0" indent="0">
              <a:buNone/>
            </a:pPr>
            <a:r>
              <a:rPr lang="en-GB" dirty="0"/>
              <a:t>	What happens if AESSEAL are late in delivering?</a:t>
            </a:r>
          </a:p>
          <a:p>
            <a:pPr marL="0" indent="0">
              <a:buNone/>
            </a:pPr>
            <a:r>
              <a:rPr lang="en-GB" dirty="0"/>
              <a:t>Exactly what is being ordered?</a:t>
            </a:r>
          </a:p>
          <a:p>
            <a:pPr marL="0" indent="0">
              <a:buNone/>
            </a:pPr>
            <a:r>
              <a:rPr lang="en-GB" dirty="0"/>
              <a:t>	Will the short ship of a single small component cause payment 	slippage or contract invalidation?</a:t>
            </a:r>
          </a:p>
          <a:p>
            <a:pPr marL="0" indent="0">
              <a:buNone/>
            </a:pPr>
            <a:endParaRPr lang="en-GB" dirty="0"/>
          </a:p>
        </p:txBody>
      </p:sp>
    </p:spTree>
    <p:extLst>
      <p:ext uri="{BB962C8B-B14F-4D97-AF65-F5344CB8AC3E}">
        <p14:creationId xmlns:p14="http://schemas.microsoft.com/office/powerpoint/2010/main" val="32800614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4D4DB-7E86-40C5-9405-AD5FAD74018D}"/>
              </a:ext>
            </a:extLst>
          </p:cNvPr>
          <p:cNvSpPr>
            <a:spLocks noGrp="1"/>
          </p:cNvSpPr>
          <p:nvPr>
            <p:ph type="title"/>
          </p:nvPr>
        </p:nvSpPr>
        <p:spPr/>
        <p:txBody>
          <a:bodyPr/>
          <a:lstStyle/>
          <a:p>
            <a:r>
              <a:rPr lang="en-GB" dirty="0"/>
              <a:t>Golden Rules of contracting</a:t>
            </a:r>
          </a:p>
        </p:txBody>
      </p:sp>
      <p:sp>
        <p:nvSpPr>
          <p:cNvPr id="3" name="Content Placeholder 2">
            <a:extLst>
              <a:ext uri="{FF2B5EF4-FFF2-40B4-BE49-F238E27FC236}">
                <a16:creationId xmlns:a16="http://schemas.microsoft.com/office/drawing/2014/main" id="{BEFA905C-DFA3-4754-A950-C41628CE25ED}"/>
              </a:ext>
            </a:extLst>
          </p:cNvPr>
          <p:cNvSpPr>
            <a:spLocks noGrp="1"/>
          </p:cNvSpPr>
          <p:nvPr>
            <p:ph idx="1"/>
          </p:nvPr>
        </p:nvSpPr>
        <p:spPr/>
        <p:txBody>
          <a:bodyPr>
            <a:normAutofit/>
          </a:bodyPr>
          <a:lstStyle/>
          <a:p>
            <a:pPr marL="0" indent="0">
              <a:buNone/>
            </a:pPr>
            <a:r>
              <a:rPr lang="en-GB" dirty="0"/>
              <a:t>What is the process for putting things right?</a:t>
            </a:r>
          </a:p>
          <a:p>
            <a:pPr marL="0" indent="0">
              <a:buNone/>
            </a:pPr>
            <a:r>
              <a:rPr lang="en-GB" dirty="0"/>
              <a:t>	Is this by arbitration</a:t>
            </a:r>
          </a:p>
          <a:p>
            <a:pPr marL="0" indent="0">
              <a:buNone/>
            </a:pPr>
            <a:r>
              <a:rPr lang="en-GB" dirty="0"/>
              <a:t>	Time bound (say 30 days)</a:t>
            </a:r>
          </a:p>
          <a:p>
            <a:pPr marL="0" indent="0">
              <a:buNone/>
            </a:pPr>
            <a:r>
              <a:rPr lang="en-GB" dirty="0"/>
              <a:t>	External parties becoming involved (and their costs)</a:t>
            </a:r>
          </a:p>
          <a:p>
            <a:pPr marL="0" indent="0">
              <a:buNone/>
            </a:pPr>
            <a:r>
              <a:rPr lang="en-GB" dirty="0"/>
              <a:t>What happens if the recipient customer goes bust before paying you?</a:t>
            </a:r>
          </a:p>
          <a:p>
            <a:pPr marL="0" indent="0">
              <a:buNone/>
            </a:pPr>
            <a:r>
              <a:rPr lang="en-GB" dirty="0"/>
              <a:t>	Rights to reclaim goods supplied but not paid for</a:t>
            </a:r>
          </a:p>
          <a:p>
            <a:pPr marL="0" indent="0">
              <a:buNone/>
            </a:pPr>
            <a:r>
              <a:rPr lang="en-GB" dirty="0"/>
              <a:t>	What happens if they have already been moved on</a:t>
            </a:r>
          </a:p>
          <a:p>
            <a:pPr marL="0" indent="0">
              <a:buNone/>
            </a:pPr>
            <a:endParaRPr lang="en-GB" dirty="0"/>
          </a:p>
        </p:txBody>
      </p:sp>
    </p:spTree>
    <p:extLst>
      <p:ext uri="{BB962C8B-B14F-4D97-AF65-F5344CB8AC3E}">
        <p14:creationId xmlns:p14="http://schemas.microsoft.com/office/powerpoint/2010/main" val="30927614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4D4DB-7E86-40C5-9405-AD5FAD74018D}"/>
              </a:ext>
            </a:extLst>
          </p:cNvPr>
          <p:cNvSpPr>
            <a:spLocks noGrp="1"/>
          </p:cNvSpPr>
          <p:nvPr>
            <p:ph type="title"/>
          </p:nvPr>
        </p:nvSpPr>
        <p:spPr/>
        <p:txBody>
          <a:bodyPr/>
          <a:lstStyle/>
          <a:p>
            <a:r>
              <a:rPr lang="en-GB" dirty="0"/>
              <a:t>Golden Rules of contracting</a:t>
            </a:r>
          </a:p>
        </p:txBody>
      </p:sp>
      <p:sp>
        <p:nvSpPr>
          <p:cNvPr id="3" name="Content Placeholder 2">
            <a:extLst>
              <a:ext uri="{FF2B5EF4-FFF2-40B4-BE49-F238E27FC236}">
                <a16:creationId xmlns:a16="http://schemas.microsoft.com/office/drawing/2014/main" id="{BEFA905C-DFA3-4754-A950-C41628CE25ED}"/>
              </a:ext>
            </a:extLst>
          </p:cNvPr>
          <p:cNvSpPr>
            <a:spLocks noGrp="1"/>
          </p:cNvSpPr>
          <p:nvPr>
            <p:ph idx="1"/>
          </p:nvPr>
        </p:nvSpPr>
        <p:spPr/>
        <p:txBody>
          <a:bodyPr>
            <a:normAutofit/>
          </a:bodyPr>
          <a:lstStyle/>
          <a:p>
            <a:pPr marL="0" indent="0">
              <a:buNone/>
            </a:pPr>
            <a:r>
              <a:rPr lang="en-GB" dirty="0"/>
              <a:t>Have you identified:</a:t>
            </a:r>
          </a:p>
          <a:p>
            <a:pPr marL="0" indent="0">
              <a:buNone/>
            </a:pPr>
            <a:r>
              <a:rPr lang="en-GB" dirty="0"/>
              <a:t>ANY conflicts of interest</a:t>
            </a:r>
          </a:p>
          <a:p>
            <a:pPr marL="0" indent="0">
              <a:buNone/>
            </a:pPr>
            <a:r>
              <a:rPr lang="en-GB" dirty="0"/>
              <a:t>Variations to working practice</a:t>
            </a:r>
          </a:p>
          <a:p>
            <a:pPr marL="0" indent="0">
              <a:buNone/>
            </a:pPr>
            <a:r>
              <a:rPr lang="en-GB" dirty="0"/>
              <a:t>“Form and practice” providing AESSEAL with unknown variables</a:t>
            </a:r>
          </a:p>
          <a:p>
            <a:pPr marL="0" indent="0">
              <a:buNone/>
            </a:pPr>
            <a:endParaRPr lang="en-GB" dirty="0"/>
          </a:p>
          <a:p>
            <a:pPr marL="0" indent="0">
              <a:buNone/>
            </a:pPr>
            <a:r>
              <a:rPr lang="en-GB" dirty="0"/>
              <a:t>Have you reported this to group legal?</a:t>
            </a:r>
          </a:p>
          <a:p>
            <a:pPr marL="0" indent="0">
              <a:buNone/>
            </a:pPr>
            <a:r>
              <a:rPr lang="en-GB" dirty="0"/>
              <a:t>Have you protected yourself in this process by doing so?</a:t>
            </a:r>
          </a:p>
          <a:p>
            <a:pPr marL="0" indent="0">
              <a:buNone/>
            </a:pPr>
            <a:endParaRPr lang="en-GB" dirty="0"/>
          </a:p>
          <a:p>
            <a:pPr marL="0" indent="0">
              <a:buNone/>
            </a:pPr>
            <a:r>
              <a:rPr lang="en-GB" dirty="0"/>
              <a:t>Acting quickly can save money and time later</a:t>
            </a:r>
          </a:p>
          <a:p>
            <a:pPr marL="0" indent="0">
              <a:buNone/>
            </a:pPr>
            <a:endParaRPr lang="en-GB" dirty="0"/>
          </a:p>
        </p:txBody>
      </p:sp>
    </p:spTree>
    <p:extLst>
      <p:ext uri="{BB962C8B-B14F-4D97-AF65-F5344CB8AC3E}">
        <p14:creationId xmlns:p14="http://schemas.microsoft.com/office/powerpoint/2010/main" val="34067546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4D4DB-7E86-40C5-9405-AD5FAD74018D}"/>
              </a:ext>
            </a:extLst>
          </p:cNvPr>
          <p:cNvSpPr>
            <a:spLocks noGrp="1"/>
          </p:cNvSpPr>
          <p:nvPr>
            <p:ph type="title"/>
          </p:nvPr>
        </p:nvSpPr>
        <p:spPr/>
        <p:txBody>
          <a:bodyPr/>
          <a:lstStyle/>
          <a:p>
            <a:r>
              <a:rPr lang="en-GB" dirty="0"/>
              <a:t>Golden Rules</a:t>
            </a:r>
          </a:p>
        </p:txBody>
      </p:sp>
      <p:sp>
        <p:nvSpPr>
          <p:cNvPr id="3" name="Content Placeholder 2">
            <a:extLst>
              <a:ext uri="{FF2B5EF4-FFF2-40B4-BE49-F238E27FC236}">
                <a16:creationId xmlns:a16="http://schemas.microsoft.com/office/drawing/2014/main" id="{BEFA905C-DFA3-4754-A950-C41628CE25ED}"/>
              </a:ext>
            </a:extLst>
          </p:cNvPr>
          <p:cNvSpPr>
            <a:spLocks noGrp="1"/>
          </p:cNvSpPr>
          <p:nvPr>
            <p:ph idx="1"/>
          </p:nvPr>
        </p:nvSpPr>
        <p:spPr/>
        <p:txBody>
          <a:bodyPr>
            <a:normAutofit fontScale="85000" lnSpcReduction="20000"/>
          </a:bodyPr>
          <a:lstStyle/>
          <a:p>
            <a:pPr marL="0" indent="0">
              <a:buNone/>
            </a:pPr>
            <a:r>
              <a:rPr lang="en-GB" dirty="0"/>
              <a:t>You must not agree to any contract or approve any terms that have an overall uncapped or limited liability</a:t>
            </a:r>
          </a:p>
          <a:p>
            <a:pPr marL="0" indent="0">
              <a:buNone/>
            </a:pPr>
            <a:endParaRPr lang="en-GB" dirty="0"/>
          </a:p>
          <a:p>
            <a:pPr marL="0" indent="0">
              <a:buNone/>
            </a:pPr>
            <a:r>
              <a:rPr lang="en-GB" dirty="0"/>
              <a:t>You must not agree any contract that releases or transfers our intellectual property rights to another entity, and;</a:t>
            </a:r>
          </a:p>
          <a:p>
            <a:pPr marL="0" indent="0">
              <a:buNone/>
            </a:pPr>
            <a:endParaRPr lang="en-GB" dirty="0"/>
          </a:p>
          <a:p>
            <a:pPr marL="0" indent="0">
              <a:buNone/>
            </a:pPr>
            <a:r>
              <a:rPr lang="en-GB" dirty="0"/>
              <a:t>You must keep clear and concise record of all contracts that you or your subsidiary have agreed to. These can be filed through the AES Legal Department, but it is your responsibility to ensure the Legal Department receive all the relevant paperwork.</a:t>
            </a:r>
          </a:p>
          <a:p>
            <a:pPr marL="0" indent="0">
              <a:buNone/>
            </a:pPr>
            <a:endParaRPr lang="en-GB" dirty="0"/>
          </a:p>
          <a:p>
            <a:pPr marL="0" indent="0">
              <a:buNone/>
            </a:pPr>
            <a:r>
              <a:rPr lang="en-GB" dirty="0"/>
              <a:t>As a Director, you acknowledge it is your responsibility that all legal contracts are maintained in accordance with the golden rules. If there is any doubt then you should obtain guidance and support from the Legal Council of AES Engineer LTD. You acknowledge that any failure to adhere to the golden rules may result in disciplinary action being taken against you up to and including summary dismissal.</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42573287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3DF99-764B-4BB0-8F5D-4A06C503A38C}"/>
              </a:ext>
            </a:extLst>
          </p:cNvPr>
          <p:cNvSpPr>
            <a:spLocks noGrp="1"/>
          </p:cNvSpPr>
          <p:nvPr>
            <p:ph type="title"/>
          </p:nvPr>
        </p:nvSpPr>
        <p:spPr/>
        <p:txBody>
          <a:bodyPr/>
          <a:lstStyle/>
          <a:p>
            <a:r>
              <a:rPr lang="en-GB" dirty="0"/>
              <a:t>Contracting with suppliers</a:t>
            </a:r>
          </a:p>
        </p:txBody>
      </p:sp>
      <p:sp>
        <p:nvSpPr>
          <p:cNvPr id="3" name="Content Placeholder 2">
            <a:extLst>
              <a:ext uri="{FF2B5EF4-FFF2-40B4-BE49-F238E27FC236}">
                <a16:creationId xmlns:a16="http://schemas.microsoft.com/office/drawing/2014/main" id="{689E8803-0BFB-4490-B7A2-85B5CA3CD89E}"/>
              </a:ext>
            </a:extLst>
          </p:cNvPr>
          <p:cNvSpPr>
            <a:spLocks noGrp="1"/>
          </p:cNvSpPr>
          <p:nvPr>
            <p:ph idx="1"/>
          </p:nvPr>
        </p:nvSpPr>
        <p:spPr/>
        <p:txBody>
          <a:bodyPr/>
          <a:lstStyle/>
          <a:p>
            <a:r>
              <a:rPr lang="en-GB" dirty="0"/>
              <a:t>Stock holding</a:t>
            </a:r>
          </a:p>
          <a:p>
            <a:r>
              <a:rPr lang="en-GB" dirty="0"/>
              <a:t>Delivery times</a:t>
            </a:r>
          </a:p>
          <a:p>
            <a:r>
              <a:rPr lang="en-GB" dirty="0"/>
              <a:t>Delivery failure</a:t>
            </a:r>
          </a:p>
          <a:p>
            <a:r>
              <a:rPr lang="en-GB" dirty="0"/>
              <a:t>Use of bonded warehouses and freeports</a:t>
            </a:r>
          </a:p>
          <a:p>
            <a:endParaRPr lang="en-GB" dirty="0"/>
          </a:p>
          <a:p>
            <a:pPr marL="0" indent="0">
              <a:buNone/>
            </a:pPr>
            <a:r>
              <a:rPr lang="en-GB" dirty="0"/>
              <a:t>Who’s terms and conditions prevail?</a:t>
            </a:r>
          </a:p>
        </p:txBody>
      </p:sp>
    </p:spTree>
    <p:extLst>
      <p:ext uri="{BB962C8B-B14F-4D97-AF65-F5344CB8AC3E}">
        <p14:creationId xmlns:p14="http://schemas.microsoft.com/office/powerpoint/2010/main" val="21297916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D3E10-3317-4D4C-9734-D68B43B68A36}"/>
              </a:ext>
            </a:extLst>
          </p:cNvPr>
          <p:cNvSpPr>
            <a:spLocks noGrp="1"/>
          </p:cNvSpPr>
          <p:nvPr>
            <p:ph type="title"/>
          </p:nvPr>
        </p:nvSpPr>
        <p:spPr/>
        <p:txBody>
          <a:bodyPr/>
          <a:lstStyle/>
          <a:p>
            <a:r>
              <a:rPr lang="en-GB" dirty="0"/>
              <a:t>Centralised purchasing / spot purchasing</a:t>
            </a:r>
          </a:p>
        </p:txBody>
      </p:sp>
      <p:sp>
        <p:nvSpPr>
          <p:cNvPr id="3" name="Content Placeholder 2">
            <a:extLst>
              <a:ext uri="{FF2B5EF4-FFF2-40B4-BE49-F238E27FC236}">
                <a16:creationId xmlns:a16="http://schemas.microsoft.com/office/drawing/2014/main" id="{369C982B-9496-48F5-81EF-D64A92D1938E}"/>
              </a:ext>
            </a:extLst>
          </p:cNvPr>
          <p:cNvSpPr>
            <a:spLocks noGrp="1"/>
          </p:cNvSpPr>
          <p:nvPr>
            <p:ph idx="1"/>
          </p:nvPr>
        </p:nvSpPr>
        <p:spPr/>
        <p:txBody>
          <a:bodyPr/>
          <a:lstStyle/>
          <a:p>
            <a:r>
              <a:rPr lang="en-GB" dirty="0"/>
              <a:t>What is AES policy?</a:t>
            </a:r>
          </a:p>
          <a:p>
            <a:endParaRPr lang="en-GB" dirty="0"/>
          </a:p>
          <a:p>
            <a:pPr marL="0" indent="0">
              <a:buNone/>
            </a:pPr>
            <a:r>
              <a:rPr lang="en-GB" dirty="0"/>
              <a:t>Discuss.</a:t>
            </a:r>
          </a:p>
        </p:txBody>
      </p:sp>
    </p:spTree>
    <p:extLst>
      <p:ext uri="{BB962C8B-B14F-4D97-AF65-F5344CB8AC3E}">
        <p14:creationId xmlns:p14="http://schemas.microsoft.com/office/powerpoint/2010/main" val="34268887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4D4DB-7E86-40C5-9405-AD5FAD74018D}"/>
              </a:ext>
            </a:extLst>
          </p:cNvPr>
          <p:cNvSpPr>
            <a:spLocks noGrp="1"/>
          </p:cNvSpPr>
          <p:nvPr>
            <p:ph type="title"/>
          </p:nvPr>
        </p:nvSpPr>
        <p:spPr/>
        <p:txBody>
          <a:bodyPr/>
          <a:lstStyle/>
          <a:p>
            <a:r>
              <a:rPr lang="en-GB" dirty="0"/>
              <a:t>Group Exercises</a:t>
            </a:r>
          </a:p>
        </p:txBody>
      </p:sp>
      <p:sp>
        <p:nvSpPr>
          <p:cNvPr id="3" name="Content Placeholder 2">
            <a:extLst>
              <a:ext uri="{FF2B5EF4-FFF2-40B4-BE49-F238E27FC236}">
                <a16:creationId xmlns:a16="http://schemas.microsoft.com/office/drawing/2014/main" id="{BEFA905C-DFA3-4754-A950-C41628CE25ED}"/>
              </a:ext>
            </a:extLst>
          </p:cNvPr>
          <p:cNvSpPr>
            <a:spLocks noGrp="1"/>
          </p:cNvSpPr>
          <p:nvPr>
            <p:ph idx="1"/>
          </p:nvPr>
        </p:nvSpPr>
        <p:spPr/>
        <p:txBody>
          <a:bodyPr>
            <a:normAutofit fontScale="85000" lnSpcReduction="20000"/>
          </a:bodyPr>
          <a:lstStyle/>
          <a:p>
            <a:pPr marL="0" indent="0">
              <a:buNone/>
            </a:pPr>
            <a:r>
              <a:rPr lang="en-GB" dirty="0"/>
              <a:t>1. Providing a short contract with several mistakes or incorrect clauses.</a:t>
            </a:r>
          </a:p>
          <a:p>
            <a:pPr marL="0" indent="0">
              <a:buNone/>
            </a:pPr>
            <a:r>
              <a:rPr lang="en-GB" dirty="0"/>
              <a:t>	Groups to form to work out what these may be</a:t>
            </a:r>
          </a:p>
          <a:p>
            <a:pPr marL="0" indent="0">
              <a:buNone/>
            </a:pPr>
            <a:r>
              <a:rPr lang="en-GB" dirty="0"/>
              <a:t>	Groups report back</a:t>
            </a:r>
          </a:p>
          <a:p>
            <a:pPr marL="0" indent="0">
              <a:buNone/>
            </a:pPr>
            <a:endParaRPr lang="en-GB" dirty="0"/>
          </a:p>
          <a:p>
            <a:pPr marL="0" indent="0">
              <a:buNone/>
            </a:pPr>
            <a:r>
              <a:rPr lang="en-GB" dirty="0"/>
              <a:t>2. Culture variations</a:t>
            </a:r>
          </a:p>
          <a:p>
            <a:pPr marL="0" indent="0">
              <a:buNone/>
            </a:pPr>
            <a:r>
              <a:rPr lang="en-GB" dirty="0"/>
              <a:t>	Groups to discuss what they know about “quirks” of cultural variation in general 	society </a:t>
            </a:r>
          </a:p>
          <a:p>
            <a:pPr marL="0" indent="0">
              <a:buNone/>
            </a:pPr>
            <a:r>
              <a:rPr lang="en-GB" dirty="0"/>
              <a:t>	How this may appear within a contract to supply</a:t>
            </a:r>
          </a:p>
          <a:p>
            <a:pPr marL="0" indent="0">
              <a:buNone/>
            </a:pPr>
            <a:endParaRPr lang="en-GB" dirty="0"/>
          </a:p>
          <a:p>
            <a:pPr marL="0" indent="0">
              <a:buNone/>
            </a:pPr>
            <a:r>
              <a:rPr lang="en-GB" dirty="0"/>
              <a:t>3. Variations to contract</a:t>
            </a:r>
          </a:p>
          <a:p>
            <a:pPr marL="0" indent="0">
              <a:buNone/>
            </a:pPr>
            <a:r>
              <a:rPr lang="en-GB" dirty="0"/>
              <a:t>	Customer asked for a change to the contracted goods part way through</a:t>
            </a:r>
          </a:p>
          <a:p>
            <a:pPr marL="0" indent="0">
              <a:buNone/>
            </a:pPr>
            <a:r>
              <a:rPr lang="en-GB" dirty="0"/>
              <a:t>	How would this be handled as a process internally?		</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1842238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4D4DB-7E86-40C5-9405-AD5FAD74018D}"/>
              </a:ext>
            </a:extLst>
          </p:cNvPr>
          <p:cNvSpPr>
            <a:spLocks noGrp="1"/>
          </p:cNvSpPr>
          <p:nvPr>
            <p:ph type="title"/>
          </p:nvPr>
        </p:nvSpPr>
        <p:spPr/>
        <p:txBody>
          <a:bodyPr/>
          <a:lstStyle/>
          <a:p>
            <a:r>
              <a:rPr lang="en-GB" dirty="0"/>
              <a:t>Group Exercises</a:t>
            </a:r>
          </a:p>
        </p:txBody>
      </p:sp>
      <p:sp>
        <p:nvSpPr>
          <p:cNvPr id="3" name="Content Placeholder 2">
            <a:extLst>
              <a:ext uri="{FF2B5EF4-FFF2-40B4-BE49-F238E27FC236}">
                <a16:creationId xmlns:a16="http://schemas.microsoft.com/office/drawing/2014/main" id="{BEFA905C-DFA3-4754-A950-C41628CE25ED}"/>
              </a:ext>
            </a:extLst>
          </p:cNvPr>
          <p:cNvSpPr>
            <a:spLocks noGrp="1"/>
          </p:cNvSpPr>
          <p:nvPr>
            <p:ph idx="1"/>
          </p:nvPr>
        </p:nvSpPr>
        <p:spPr/>
        <p:txBody>
          <a:bodyPr>
            <a:normAutofit/>
          </a:bodyPr>
          <a:lstStyle/>
          <a:p>
            <a:pPr marL="0" indent="0">
              <a:buNone/>
            </a:pPr>
            <a:r>
              <a:rPr lang="en-GB" dirty="0"/>
              <a:t>Failure to provide a conflict of interest statement within AESSEAL</a:t>
            </a:r>
          </a:p>
          <a:p>
            <a:pPr marL="0" indent="0">
              <a:buNone/>
            </a:pPr>
            <a:r>
              <a:rPr lang="en-GB" dirty="0"/>
              <a:t>	How would this be seen and dealt with</a:t>
            </a:r>
          </a:p>
          <a:p>
            <a:pPr marL="0" indent="0">
              <a:buNone/>
            </a:pPr>
            <a:endParaRPr lang="en-GB" dirty="0"/>
          </a:p>
          <a:p>
            <a:pPr marL="0" indent="0">
              <a:buNone/>
            </a:pPr>
            <a:r>
              <a:rPr lang="en-GB" dirty="0"/>
              <a:t>Internal employment contracts terms are varied</a:t>
            </a:r>
          </a:p>
          <a:p>
            <a:pPr marL="0" indent="0">
              <a:buNone/>
            </a:pPr>
            <a:r>
              <a:rPr lang="en-GB" dirty="0"/>
              <a:t>	Which one prevails</a:t>
            </a:r>
          </a:p>
          <a:p>
            <a:pPr marL="0" indent="0">
              <a:buNone/>
            </a:pPr>
            <a:r>
              <a:rPr lang="en-GB" dirty="0"/>
              <a:t>	How would you rectify this</a:t>
            </a:r>
          </a:p>
          <a:p>
            <a:pPr marL="0" indent="0">
              <a:buNone/>
            </a:pPr>
            <a:r>
              <a:rPr lang="en-GB" dirty="0"/>
              <a:t>	How would you deal with a “form and practice” issue		</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32011722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98FAF-D203-4104-92C8-4E5890710010}"/>
              </a:ext>
            </a:extLst>
          </p:cNvPr>
          <p:cNvSpPr>
            <a:spLocks noGrp="1"/>
          </p:cNvSpPr>
          <p:nvPr>
            <p:ph type="title"/>
          </p:nvPr>
        </p:nvSpPr>
        <p:spPr/>
        <p:txBody>
          <a:bodyPr/>
          <a:lstStyle/>
          <a:p>
            <a:r>
              <a:rPr lang="en-GB" dirty="0"/>
              <a:t>Reviewing our week</a:t>
            </a:r>
          </a:p>
        </p:txBody>
      </p:sp>
      <p:sp>
        <p:nvSpPr>
          <p:cNvPr id="3" name="Content Placeholder 2">
            <a:extLst>
              <a:ext uri="{FF2B5EF4-FFF2-40B4-BE49-F238E27FC236}">
                <a16:creationId xmlns:a16="http://schemas.microsoft.com/office/drawing/2014/main" id="{690B1A47-241A-454D-B33D-5F7AA0F51B6B}"/>
              </a:ext>
            </a:extLst>
          </p:cNvPr>
          <p:cNvSpPr>
            <a:spLocks noGrp="1"/>
          </p:cNvSpPr>
          <p:nvPr>
            <p:ph idx="1"/>
          </p:nvPr>
        </p:nvSpPr>
        <p:spPr/>
        <p:txBody>
          <a:bodyPr/>
          <a:lstStyle/>
          <a:p>
            <a:r>
              <a:rPr lang="en-GB" dirty="0"/>
              <a:t>Culture</a:t>
            </a:r>
          </a:p>
          <a:p>
            <a:r>
              <a:rPr lang="en-GB" dirty="0"/>
              <a:t>Communications</a:t>
            </a:r>
          </a:p>
          <a:p>
            <a:r>
              <a:rPr lang="en-GB" dirty="0"/>
              <a:t>HR and management practises</a:t>
            </a:r>
          </a:p>
          <a:p>
            <a:r>
              <a:rPr lang="en-GB" dirty="0"/>
              <a:t>Contracts</a:t>
            </a:r>
          </a:p>
        </p:txBody>
      </p:sp>
    </p:spTree>
    <p:extLst>
      <p:ext uri="{BB962C8B-B14F-4D97-AF65-F5344CB8AC3E}">
        <p14:creationId xmlns:p14="http://schemas.microsoft.com/office/powerpoint/2010/main" val="3363895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4660F-466B-42D0-ADAC-820FD3A6C29B}"/>
              </a:ext>
            </a:extLst>
          </p:cNvPr>
          <p:cNvSpPr>
            <a:spLocks noGrp="1"/>
          </p:cNvSpPr>
          <p:nvPr>
            <p:ph type="title"/>
          </p:nvPr>
        </p:nvSpPr>
        <p:spPr/>
        <p:txBody>
          <a:bodyPr/>
          <a:lstStyle/>
          <a:p>
            <a:r>
              <a:rPr lang="en-GB" dirty="0"/>
              <a:t>What is a contract?</a:t>
            </a:r>
          </a:p>
        </p:txBody>
      </p:sp>
      <p:sp>
        <p:nvSpPr>
          <p:cNvPr id="5" name="Content Placeholder 4">
            <a:extLst>
              <a:ext uri="{FF2B5EF4-FFF2-40B4-BE49-F238E27FC236}">
                <a16:creationId xmlns:a16="http://schemas.microsoft.com/office/drawing/2014/main" id="{FD2E7B13-8D14-4C66-9B2F-FC9838D17B99}"/>
              </a:ext>
            </a:extLst>
          </p:cNvPr>
          <p:cNvSpPr>
            <a:spLocks noGrp="1"/>
          </p:cNvSpPr>
          <p:nvPr>
            <p:ph idx="1"/>
          </p:nvPr>
        </p:nvSpPr>
        <p:spPr/>
        <p:txBody>
          <a:bodyPr/>
          <a:lstStyle/>
          <a:p>
            <a:r>
              <a:rPr lang="en-GB" dirty="0"/>
              <a:t>Discuss</a:t>
            </a:r>
          </a:p>
        </p:txBody>
      </p:sp>
    </p:spTree>
    <p:extLst>
      <p:ext uri="{BB962C8B-B14F-4D97-AF65-F5344CB8AC3E}">
        <p14:creationId xmlns:p14="http://schemas.microsoft.com/office/powerpoint/2010/main" val="2257934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23BE6-8321-4F41-AC37-EC4D362BF492}"/>
              </a:ext>
            </a:extLst>
          </p:cNvPr>
          <p:cNvSpPr>
            <a:spLocks noGrp="1"/>
          </p:cNvSpPr>
          <p:nvPr>
            <p:ph type="title"/>
          </p:nvPr>
        </p:nvSpPr>
        <p:spPr/>
        <p:txBody>
          <a:bodyPr/>
          <a:lstStyle/>
          <a:p>
            <a:r>
              <a:rPr lang="en-GB" dirty="0"/>
              <a:t>Culture Homework</a:t>
            </a:r>
          </a:p>
        </p:txBody>
      </p:sp>
      <p:sp>
        <p:nvSpPr>
          <p:cNvPr id="3" name="Content Placeholder 2">
            <a:extLst>
              <a:ext uri="{FF2B5EF4-FFF2-40B4-BE49-F238E27FC236}">
                <a16:creationId xmlns:a16="http://schemas.microsoft.com/office/drawing/2014/main" id="{1519C222-073B-44A8-AF9B-43A6577990A8}"/>
              </a:ext>
            </a:extLst>
          </p:cNvPr>
          <p:cNvSpPr>
            <a:spLocks noGrp="1"/>
          </p:cNvSpPr>
          <p:nvPr>
            <p:ph idx="1"/>
          </p:nvPr>
        </p:nvSpPr>
        <p:spPr/>
        <p:txBody>
          <a:bodyPr>
            <a:normAutofit fontScale="85000" lnSpcReduction="20000"/>
          </a:bodyPr>
          <a:lstStyle/>
          <a:p>
            <a:pPr marL="457200" indent="-457200">
              <a:defRPr/>
            </a:pPr>
            <a:r>
              <a:rPr lang="en-GB" b="1" dirty="0"/>
              <a:t>Using your knowledge, write a brief report to reflect on the following:</a:t>
            </a:r>
          </a:p>
          <a:p>
            <a:pPr marL="457200" indent="-457200">
              <a:defRPr/>
            </a:pPr>
            <a:endParaRPr lang="en-GB" b="1" dirty="0"/>
          </a:p>
          <a:p>
            <a:pPr marL="857250" lvl="1" indent="-457200">
              <a:buFont typeface="Wingdings" panose="05000000000000000000" pitchFamily="2" charset="2"/>
              <a:buChar char="Ø"/>
              <a:defRPr/>
            </a:pPr>
            <a:r>
              <a:rPr lang="en-GB" b="1" dirty="0"/>
              <a:t>The impact of your local culture on the Golden Rules</a:t>
            </a:r>
          </a:p>
          <a:p>
            <a:pPr marL="457200" indent="-457200">
              <a:buFont typeface="Wingdings" panose="05000000000000000000" pitchFamily="2" charset="2"/>
              <a:buChar char="Ø"/>
              <a:defRPr/>
            </a:pPr>
            <a:endParaRPr lang="en-GB" b="1" dirty="0"/>
          </a:p>
          <a:p>
            <a:pPr marL="857250" lvl="1" indent="-457200">
              <a:buFont typeface="Wingdings" panose="05000000000000000000" pitchFamily="2" charset="2"/>
              <a:buChar char="Ø"/>
              <a:defRPr/>
            </a:pPr>
            <a:r>
              <a:rPr lang="en-GB" b="1" dirty="0"/>
              <a:t>Issues that may affect your ability to work within these rules</a:t>
            </a:r>
          </a:p>
          <a:p>
            <a:pPr marL="457200" indent="-457200">
              <a:buFont typeface="Wingdings" panose="05000000000000000000" pitchFamily="2" charset="2"/>
              <a:buChar char="Ø"/>
              <a:defRPr/>
            </a:pPr>
            <a:endParaRPr lang="en-GB" b="1" dirty="0"/>
          </a:p>
          <a:p>
            <a:pPr marL="857250" lvl="1" indent="-457200">
              <a:buFont typeface="Wingdings" panose="05000000000000000000" pitchFamily="2" charset="2"/>
              <a:buChar char="Ø"/>
              <a:defRPr/>
            </a:pPr>
            <a:r>
              <a:rPr lang="en-GB" b="1" dirty="0"/>
              <a:t>A GAP analysis </a:t>
            </a:r>
          </a:p>
          <a:p>
            <a:pPr marL="457200" indent="-457200">
              <a:buFont typeface="Wingdings" panose="05000000000000000000" pitchFamily="2" charset="2"/>
              <a:buChar char="Ø"/>
              <a:defRPr/>
            </a:pPr>
            <a:endParaRPr lang="en-GB" b="1" dirty="0"/>
          </a:p>
          <a:p>
            <a:pPr marL="857250" lvl="1" indent="-457200">
              <a:buFont typeface="Wingdings" panose="05000000000000000000" pitchFamily="2" charset="2"/>
              <a:buChar char="Ø"/>
              <a:defRPr/>
            </a:pPr>
            <a:r>
              <a:rPr lang="en-GB" b="1" dirty="0"/>
              <a:t>Actions or ideas that need to be considered going forwards</a:t>
            </a:r>
          </a:p>
          <a:p>
            <a:pPr marL="457200" indent="-457200">
              <a:defRPr/>
            </a:pPr>
            <a:endParaRPr lang="en-GB" b="1" dirty="0"/>
          </a:p>
          <a:p>
            <a:pPr marL="457200" indent="-457200">
              <a:defRPr/>
            </a:pPr>
            <a:endParaRPr lang="en-GB" b="1" dirty="0"/>
          </a:p>
          <a:p>
            <a:pPr marL="457200" indent="-457200">
              <a:defRPr/>
            </a:pPr>
            <a:r>
              <a:rPr lang="en-GB" b="1" dirty="0"/>
              <a:t>Suggested 2500 words – COMPLETE BY 13</a:t>
            </a:r>
            <a:r>
              <a:rPr lang="en-GB" b="1" baseline="30000" dirty="0"/>
              <a:t>th</a:t>
            </a:r>
            <a:r>
              <a:rPr lang="en-GB" b="1" dirty="0"/>
              <a:t> September 2019</a:t>
            </a:r>
            <a:endParaRPr lang="en-GB" dirty="0"/>
          </a:p>
          <a:p>
            <a:endParaRPr lang="en-GB" dirty="0"/>
          </a:p>
        </p:txBody>
      </p:sp>
    </p:spTree>
    <p:extLst>
      <p:ext uri="{BB962C8B-B14F-4D97-AF65-F5344CB8AC3E}">
        <p14:creationId xmlns:p14="http://schemas.microsoft.com/office/powerpoint/2010/main" val="1402751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BAE2B-42F4-49BA-AB98-C7C3F8EFCD3A}"/>
              </a:ext>
            </a:extLst>
          </p:cNvPr>
          <p:cNvSpPr>
            <a:spLocks noGrp="1"/>
          </p:cNvSpPr>
          <p:nvPr>
            <p:ph type="title"/>
          </p:nvPr>
        </p:nvSpPr>
        <p:spPr/>
        <p:txBody>
          <a:bodyPr/>
          <a:lstStyle/>
          <a:p>
            <a:r>
              <a:rPr lang="en-GB" dirty="0"/>
              <a:t>Thank You</a:t>
            </a:r>
          </a:p>
        </p:txBody>
      </p:sp>
      <p:sp>
        <p:nvSpPr>
          <p:cNvPr id="3" name="Content Placeholder 2">
            <a:extLst>
              <a:ext uri="{FF2B5EF4-FFF2-40B4-BE49-F238E27FC236}">
                <a16:creationId xmlns:a16="http://schemas.microsoft.com/office/drawing/2014/main" id="{53F03D95-BAA1-4D74-BB5B-73C84C48C452}"/>
              </a:ext>
            </a:extLst>
          </p:cNvPr>
          <p:cNvSpPr>
            <a:spLocks noGrp="1"/>
          </p:cNvSpPr>
          <p:nvPr>
            <p:ph idx="1"/>
          </p:nvPr>
        </p:nvSpPr>
        <p:spPr/>
        <p:txBody>
          <a:bodyPr>
            <a:normAutofit fontScale="77500" lnSpcReduction="20000"/>
          </a:bodyPr>
          <a:lstStyle/>
          <a:p>
            <a:pPr marL="457200" indent="-457200">
              <a:defRPr/>
            </a:pPr>
            <a:r>
              <a:rPr lang="en-GB" b="1" dirty="0">
                <a:latin typeface="Basic Sans SF" pitchFamily="2" charset="0"/>
              </a:rPr>
              <a:t>Go to portal: www.teamactionmanagement.com/AES</a:t>
            </a:r>
          </a:p>
          <a:p>
            <a:pPr marL="457200" indent="-457200">
              <a:defRPr/>
            </a:pPr>
            <a:endParaRPr lang="en-GB" b="1" dirty="0">
              <a:latin typeface="Basic Sans SF" pitchFamily="2" charset="0"/>
            </a:endParaRPr>
          </a:p>
          <a:p>
            <a:pPr marL="457200" indent="-457200">
              <a:defRPr/>
            </a:pPr>
            <a:r>
              <a:rPr lang="en-GB" dirty="0">
                <a:latin typeface="Basic Sans SF" pitchFamily="2" charset="0"/>
              </a:rPr>
              <a:t>Complete as many FORMs as you like anonymously to: </a:t>
            </a:r>
          </a:p>
          <a:p>
            <a:pPr marL="457200" indent="-457200">
              <a:defRPr/>
            </a:pPr>
            <a:endParaRPr lang="en-GB" dirty="0">
              <a:latin typeface="Basic Sans SF" pitchFamily="2" charset="0"/>
            </a:endParaRPr>
          </a:p>
          <a:p>
            <a:pPr marL="457200" indent="-457200">
              <a:defRPr/>
            </a:pPr>
            <a:r>
              <a:rPr lang="en-GB" dirty="0">
                <a:latin typeface="Basic Sans SF" pitchFamily="2" charset="0"/>
              </a:rPr>
              <a:t>	Highlight problems</a:t>
            </a:r>
          </a:p>
          <a:p>
            <a:pPr marL="457200" indent="-457200">
              <a:defRPr/>
            </a:pPr>
            <a:r>
              <a:rPr lang="en-GB" dirty="0">
                <a:latin typeface="Basic Sans SF" pitchFamily="2" charset="0"/>
              </a:rPr>
              <a:t>	Ask questions</a:t>
            </a:r>
          </a:p>
          <a:p>
            <a:pPr marL="457200" indent="-457200">
              <a:defRPr/>
            </a:pPr>
            <a:r>
              <a:rPr lang="en-GB" dirty="0">
                <a:latin typeface="Basic Sans SF" pitchFamily="2" charset="0"/>
              </a:rPr>
              <a:t>	Suggest something</a:t>
            </a:r>
          </a:p>
          <a:p>
            <a:pPr marL="457200" indent="-457200">
              <a:defRPr/>
            </a:pPr>
            <a:r>
              <a:rPr lang="en-GB" dirty="0">
                <a:latin typeface="Basic Sans SF" pitchFamily="2" charset="0"/>
              </a:rPr>
              <a:t>	Share an idea</a:t>
            </a:r>
          </a:p>
          <a:p>
            <a:pPr marL="457200" indent="-457200">
              <a:defRPr/>
            </a:pPr>
            <a:endParaRPr lang="en-GB" b="1" dirty="0">
              <a:latin typeface="Basic Sans SF" pitchFamily="2" charset="0"/>
            </a:endParaRPr>
          </a:p>
          <a:p>
            <a:pPr marL="457200" indent="-457200">
              <a:defRPr/>
            </a:pPr>
            <a:r>
              <a:rPr lang="en-GB" b="1" dirty="0">
                <a:latin typeface="Basic Sans SF" pitchFamily="2" charset="0"/>
              </a:rPr>
              <a:t>	Complete 10 forms each – consider your whole business</a:t>
            </a:r>
          </a:p>
          <a:p>
            <a:pPr marL="457200" indent="-457200">
              <a:defRPr/>
            </a:pPr>
            <a:endParaRPr lang="en-GB" b="1" dirty="0">
              <a:latin typeface="Basic Sans SF" pitchFamily="2" charset="0"/>
            </a:endParaRPr>
          </a:p>
          <a:p>
            <a:pPr marL="457200" indent="-457200">
              <a:defRPr/>
            </a:pPr>
            <a:r>
              <a:rPr lang="en-GB" b="1" dirty="0">
                <a:latin typeface="Basic Sans SF" pitchFamily="2" charset="0"/>
              </a:rPr>
              <a:t>	</a:t>
            </a:r>
            <a:r>
              <a:rPr lang="en-GB" dirty="0">
                <a:latin typeface="Basic Sans SF" pitchFamily="2" charset="0"/>
              </a:rPr>
              <a:t>The results are held at TAM, and are used in DAY 5 of our course to help you to build the AES framework. </a:t>
            </a:r>
            <a:r>
              <a:rPr lang="en-GB" b="1" u="sng" dirty="0">
                <a:latin typeface="Basic Sans SF" pitchFamily="2" charset="0"/>
              </a:rPr>
              <a:t>PLEASE COMPLETE BY 31</a:t>
            </a:r>
            <a:r>
              <a:rPr lang="en-GB" b="1" u="sng" baseline="30000" dirty="0">
                <a:latin typeface="Basic Sans SF" pitchFamily="2" charset="0"/>
              </a:rPr>
              <a:t>ST</a:t>
            </a:r>
            <a:r>
              <a:rPr lang="en-GB" b="1" u="sng" dirty="0">
                <a:latin typeface="Basic Sans SF" pitchFamily="2" charset="0"/>
              </a:rPr>
              <a:t> OCTOBER 2019</a:t>
            </a:r>
          </a:p>
          <a:p>
            <a:pPr marL="457200" indent="-457200">
              <a:defRPr/>
            </a:pPr>
            <a:endParaRPr lang="en-GB" dirty="0">
              <a:latin typeface="Basic Sans SF" pitchFamily="2" charset="0"/>
            </a:endParaRPr>
          </a:p>
          <a:p>
            <a:pPr marL="0" indent="0">
              <a:buNone/>
              <a:defRPr/>
            </a:pPr>
            <a:endParaRPr lang="en-GB" dirty="0">
              <a:latin typeface="Basic Sans SF" pitchFamily="2" charset="0"/>
            </a:endParaRPr>
          </a:p>
        </p:txBody>
      </p:sp>
    </p:spTree>
    <p:extLst>
      <p:ext uri="{BB962C8B-B14F-4D97-AF65-F5344CB8AC3E}">
        <p14:creationId xmlns:p14="http://schemas.microsoft.com/office/powerpoint/2010/main" val="187361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1E9C8-FF20-4EB0-9EED-1ABED20CC430}"/>
              </a:ext>
            </a:extLst>
          </p:cNvPr>
          <p:cNvSpPr>
            <a:spLocks noGrp="1"/>
          </p:cNvSpPr>
          <p:nvPr>
            <p:ph type="title"/>
          </p:nvPr>
        </p:nvSpPr>
        <p:spPr/>
        <p:txBody>
          <a:bodyPr/>
          <a:lstStyle/>
          <a:p>
            <a:r>
              <a:rPr lang="en-GB" dirty="0"/>
              <a:t>Many standards</a:t>
            </a:r>
          </a:p>
        </p:txBody>
      </p:sp>
      <p:sp>
        <p:nvSpPr>
          <p:cNvPr id="3" name="Content Placeholder 2">
            <a:extLst>
              <a:ext uri="{FF2B5EF4-FFF2-40B4-BE49-F238E27FC236}">
                <a16:creationId xmlns:a16="http://schemas.microsoft.com/office/drawing/2014/main" id="{69163950-F029-4356-A339-6CDCA9025126}"/>
              </a:ext>
            </a:extLst>
          </p:cNvPr>
          <p:cNvSpPr>
            <a:spLocks noGrp="1"/>
          </p:cNvSpPr>
          <p:nvPr>
            <p:ph idx="1"/>
          </p:nvPr>
        </p:nvSpPr>
        <p:spPr/>
        <p:txBody>
          <a:bodyPr>
            <a:normAutofit fontScale="92500" lnSpcReduction="10000"/>
          </a:bodyPr>
          <a:lstStyle/>
          <a:p>
            <a:r>
              <a:rPr lang="en-GB" dirty="0"/>
              <a:t>There is no single base of contract law </a:t>
            </a:r>
          </a:p>
          <a:p>
            <a:endParaRPr lang="en-GB" dirty="0"/>
          </a:p>
          <a:p>
            <a:r>
              <a:rPr lang="en-GB" dirty="0"/>
              <a:t>Interpretation is key</a:t>
            </a:r>
          </a:p>
          <a:p>
            <a:endParaRPr lang="en-GB" dirty="0"/>
          </a:p>
          <a:p>
            <a:r>
              <a:rPr lang="en-GB" dirty="0"/>
              <a:t>Basis of law needs to be agreed</a:t>
            </a:r>
          </a:p>
          <a:p>
            <a:endParaRPr lang="en-GB" dirty="0"/>
          </a:p>
          <a:p>
            <a:r>
              <a:rPr lang="en-GB" dirty="0"/>
              <a:t>AESSEAL work to the commonly used UN Convention on Contracts for the International Sale of Goods, to promote uniform regulations</a:t>
            </a:r>
          </a:p>
          <a:p>
            <a:endParaRPr lang="en-GB" dirty="0"/>
          </a:p>
          <a:p>
            <a:r>
              <a:rPr lang="en-GB" dirty="0"/>
              <a:t>Variations to this standard need to be accounted for and reported within the group</a:t>
            </a:r>
          </a:p>
        </p:txBody>
      </p:sp>
    </p:spTree>
    <p:extLst>
      <p:ext uri="{BB962C8B-B14F-4D97-AF65-F5344CB8AC3E}">
        <p14:creationId xmlns:p14="http://schemas.microsoft.com/office/powerpoint/2010/main" val="1174364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4D4DB-7E86-40C5-9405-AD5FAD74018D}"/>
              </a:ext>
            </a:extLst>
          </p:cNvPr>
          <p:cNvSpPr>
            <a:spLocks noGrp="1"/>
          </p:cNvSpPr>
          <p:nvPr>
            <p:ph type="title"/>
          </p:nvPr>
        </p:nvSpPr>
        <p:spPr/>
        <p:txBody>
          <a:bodyPr/>
          <a:lstStyle/>
          <a:p>
            <a:r>
              <a:rPr lang="en-GB" dirty="0"/>
              <a:t>What is in a contract?</a:t>
            </a:r>
          </a:p>
        </p:txBody>
      </p:sp>
      <p:sp>
        <p:nvSpPr>
          <p:cNvPr id="3" name="Content Placeholder 2">
            <a:extLst>
              <a:ext uri="{FF2B5EF4-FFF2-40B4-BE49-F238E27FC236}">
                <a16:creationId xmlns:a16="http://schemas.microsoft.com/office/drawing/2014/main" id="{BEFA905C-DFA3-4754-A950-C41628CE25ED}"/>
              </a:ext>
            </a:extLst>
          </p:cNvPr>
          <p:cNvSpPr>
            <a:spLocks noGrp="1"/>
          </p:cNvSpPr>
          <p:nvPr>
            <p:ph idx="1"/>
          </p:nvPr>
        </p:nvSpPr>
        <p:spPr/>
        <p:txBody>
          <a:bodyPr>
            <a:normAutofit/>
          </a:bodyPr>
          <a:lstStyle/>
          <a:p>
            <a:r>
              <a:rPr lang="en-GB" dirty="0"/>
              <a:t>Parties to the contract</a:t>
            </a:r>
          </a:p>
          <a:p>
            <a:r>
              <a:rPr lang="en-GB" dirty="0"/>
              <a:t>Agreements that form its basis – offer and acceptance</a:t>
            </a:r>
          </a:p>
          <a:p>
            <a:r>
              <a:rPr lang="en-GB" dirty="0"/>
              <a:t>Performance</a:t>
            </a:r>
          </a:p>
          <a:p>
            <a:r>
              <a:rPr lang="en-GB" dirty="0"/>
              <a:t>Ownership</a:t>
            </a:r>
          </a:p>
          <a:p>
            <a:r>
              <a:rPr lang="en-GB" dirty="0"/>
              <a:t>What if things go wrong?</a:t>
            </a:r>
          </a:p>
          <a:p>
            <a:r>
              <a:rPr lang="en-GB" dirty="0"/>
              <a:t>Termination – effects and payments due</a:t>
            </a:r>
          </a:p>
          <a:p>
            <a:r>
              <a:rPr lang="en-GB" dirty="0"/>
              <a:t>Third parties</a:t>
            </a:r>
          </a:p>
          <a:p>
            <a:r>
              <a:rPr lang="en-GB" dirty="0"/>
              <a:t>Conflicts of interest and process/remedies</a:t>
            </a:r>
          </a:p>
          <a:p>
            <a:r>
              <a:rPr lang="en-GB" dirty="0"/>
              <a:t>Confidentiality and remedies</a:t>
            </a:r>
          </a:p>
          <a:p>
            <a:pPr marL="0" indent="0">
              <a:buNone/>
            </a:pPr>
            <a:endParaRPr lang="en-GB" dirty="0"/>
          </a:p>
          <a:p>
            <a:endParaRPr lang="en-GB" dirty="0"/>
          </a:p>
        </p:txBody>
      </p:sp>
    </p:spTree>
    <p:extLst>
      <p:ext uri="{BB962C8B-B14F-4D97-AF65-F5344CB8AC3E}">
        <p14:creationId xmlns:p14="http://schemas.microsoft.com/office/powerpoint/2010/main" val="946286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4D4DB-7E86-40C5-9405-AD5FAD74018D}"/>
              </a:ext>
            </a:extLst>
          </p:cNvPr>
          <p:cNvSpPr>
            <a:spLocks noGrp="1"/>
          </p:cNvSpPr>
          <p:nvPr>
            <p:ph type="title"/>
          </p:nvPr>
        </p:nvSpPr>
        <p:spPr/>
        <p:txBody>
          <a:bodyPr/>
          <a:lstStyle/>
          <a:p>
            <a:r>
              <a:rPr lang="en-GB" dirty="0"/>
              <a:t>What is in a contract</a:t>
            </a:r>
          </a:p>
        </p:txBody>
      </p:sp>
      <p:sp>
        <p:nvSpPr>
          <p:cNvPr id="3" name="Content Placeholder 2">
            <a:extLst>
              <a:ext uri="{FF2B5EF4-FFF2-40B4-BE49-F238E27FC236}">
                <a16:creationId xmlns:a16="http://schemas.microsoft.com/office/drawing/2014/main" id="{BEFA905C-DFA3-4754-A950-C41628CE25ED}"/>
              </a:ext>
            </a:extLst>
          </p:cNvPr>
          <p:cNvSpPr>
            <a:spLocks noGrp="1"/>
          </p:cNvSpPr>
          <p:nvPr>
            <p:ph idx="1"/>
          </p:nvPr>
        </p:nvSpPr>
        <p:spPr/>
        <p:txBody>
          <a:bodyPr>
            <a:normAutofit/>
          </a:bodyPr>
          <a:lstStyle/>
          <a:p>
            <a:pPr marL="0" indent="0">
              <a:buNone/>
            </a:pPr>
            <a:r>
              <a:rPr lang="en-GB" dirty="0"/>
              <a:t>Parties to the contract</a:t>
            </a:r>
          </a:p>
          <a:p>
            <a:endParaRPr lang="en-GB" dirty="0"/>
          </a:p>
          <a:p>
            <a:r>
              <a:rPr lang="en-GB" dirty="0"/>
              <a:t>What detail is needed?</a:t>
            </a:r>
          </a:p>
          <a:p>
            <a:endParaRPr lang="en-GB" dirty="0"/>
          </a:p>
          <a:p>
            <a:pPr lvl="1"/>
            <a:r>
              <a:rPr lang="en-GB" dirty="0"/>
              <a:t>Important to be accurate – why? </a:t>
            </a:r>
          </a:p>
          <a:p>
            <a:pPr lvl="1"/>
            <a:endParaRPr lang="en-GB" dirty="0"/>
          </a:p>
          <a:p>
            <a:pPr lvl="2"/>
            <a:r>
              <a:rPr lang="en-GB" dirty="0"/>
              <a:t>DISCUSSION</a:t>
            </a:r>
          </a:p>
        </p:txBody>
      </p:sp>
    </p:spTree>
    <p:extLst>
      <p:ext uri="{BB962C8B-B14F-4D97-AF65-F5344CB8AC3E}">
        <p14:creationId xmlns:p14="http://schemas.microsoft.com/office/powerpoint/2010/main" val="964968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4D4DB-7E86-40C5-9405-AD5FAD74018D}"/>
              </a:ext>
            </a:extLst>
          </p:cNvPr>
          <p:cNvSpPr>
            <a:spLocks noGrp="1"/>
          </p:cNvSpPr>
          <p:nvPr>
            <p:ph type="title"/>
          </p:nvPr>
        </p:nvSpPr>
        <p:spPr/>
        <p:txBody>
          <a:bodyPr/>
          <a:lstStyle/>
          <a:p>
            <a:r>
              <a:rPr lang="en-GB" dirty="0"/>
              <a:t>What is in a contract</a:t>
            </a:r>
          </a:p>
        </p:txBody>
      </p:sp>
      <p:sp>
        <p:nvSpPr>
          <p:cNvPr id="3" name="Content Placeholder 2">
            <a:extLst>
              <a:ext uri="{FF2B5EF4-FFF2-40B4-BE49-F238E27FC236}">
                <a16:creationId xmlns:a16="http://schemas.microsoft.com/office/drawing/2014/main" id="{BEFA905C-DFA3-4754-A950-C41628CE25ED}"/>
              </a:ext>
            </a:extLst>
          </p:cNvPr>
          <p:cNvSpPr>
            <a:spLocks noGrp="1"/>
          </p:cNvSpPr>
          <p:nvPr>
            <p:ph idx="1"/>
          </p:nvPr>
        </p:nvSpPr>
        <p:spPr/>
        <p:txBody>
          <a:bodyPr>
            <a:normAutofit/>
          </a:bodyPr>
          <a:lstStyle/>
          <a:p>
            <a:pPr marL="0" indent="0">
              <a:buNone/>
            </a:pPr>
            <a:r>
              <a:rPr lang="en-GB" dirty="0"/>
              <a:t>Offer and acceptance</a:t>
            </a:r>
          </a:p>
          <a:p>
            <a:endParaRPr lang="en-GB" dirty="0"/>
          </a:p>
          <a:p>
            <a:r>
              <a:rPr lang="en-GB" dirty="0"/>
              <a:t>What exactly is being offered?</a:t>
            </a:r>
          </a:p>
          <a:p>
            <a:r>
              <a:rPr lang="en-GB" dirty="0"/>
              <a:t>Use of schedules to the contract</a:t>
            </a:r>
          </a:p>
          <a:p>
            <a:r>
              <a:rPr lang="en-GB" dirty="0"/>
              <a:t>Accuracy of the detail – no interpretation</a:t>
            </a:r>
          </a:p>
          <a:p>
            <a:endParaRPr lang="en-GB" dirty="0"/>
          </a:p>
          <a:p>
            <a:r>
              <a:rPr lang="en-GB" dirty="0"/>
              <a:t>Previous verbal offers or representation – are they included or not?</a:t>
            </a:r>
          </a:p>
          <a:p>
            <a:endParaRPr lang="en-GB" dirty="0"/>
          </a:p>
        </p:txBody>
      </p:sp>
    </p:spTree>
    <p:extLst>
      <p:ext uri="{BB962C8B-B14F-4D97-AF65-F5344CB8AC3E}">
        <p14:creationId xmlns:p14="http://schemas.microsoft.com/office/powerpoint/2010/main" val="17208076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4D4DB-7E86-40C5-9405-AD5FAD74018D}"/>
              </a:ext>
            </a:extLst>
          </p:cNvPr>
          <p:cNvSpPr>
            <a:spLocks noGrp="1"/>
          </p:cNvSpPr>
          <p:nvPr>
            <p:ph type="title"/>
          </p:nvPr>
        </p:nvSpPr>
        <p:spPr/>
        <p:txBody>
          <a:bodyPr/>
          <a:lstStyle/>
          <a:p>
            <a:r>
              <a:rPr lang="en-GB" dirty="0"/>
              <a:t>What is in a contract</a:t>
            </a:r>
          </a:p>
        </p:txBody>
      </p:sp>
      <p:sp>
        <p:nvSpPr>
          <p:cNvPr id="3" name="Content Placeholder 2">
            <a:extLst>
              <a:ext uri="{FF2B5EF4-FFF2-40B4-BE49-F238E27FC236}">
                <a16:creationId xmlns:a16="http://schemas.microsoft.com/office/drawing/2014/main" id="{BEFA905C-DFA3-4754-A950-C41628CE25ED}"/>
              </a:ext>
            </a:extLst>
          </p:cNvPr>
          <p:cNvSpPr>
            <a:spLocks noGrp="1"/>
          </p:cNvSpPr>
          <p:nvPr>
            <p:ph idx="1"/>
          </p:nvPr>
        </p:nvSpPr>
        <p:spPr/>
        <p:txBody>
          <a:bodyPr>
            <a:normAutofit/>
          </a:bodyPr>
          <a:lstStyle/>
          <a:p>
            <a:pPr marL="0" indent="0">
              <a:buNone/>
            </a:pPr>
            <a:r>
              <a:rPr lang="en-GB" dirty="0"/>
              <a:t>Performance </a:t>
            </a:r>
          </a:p>
          <a:p>
            <a:endParaRPr lang="en-GB" dirty="0"/>
          </a:p>
          <a:p>
            <a:r>
              <a:rPr lang="en-GB" dirty="0"/>
              <a:t>What is performance?</a:t>
            </a:r>
          </a:p>
          <a:p>
            <a:pPr lvl="1"/>
            <a:r>
              <a:rPr lang="en-GB" dirty="0"/>
              <a:t>Goods</a:t>
            </a:r>
          </a:p>
          <a:p>
            <a:pPr lvl="1"/>
            <a:r>
              <a:rPr lang="en-GB" dirty="0"/>
              <a:t>Services</a:t>
            </a:r>
          </a:p>
          <a:p>
            <a:pPr lvl="1"/>
            <a:r>
              <a:rPr lang="en-GB" dirty="0"/>
              <a:t>Timeliness of delivery</a:t>
            </a:r>
          </a:p>
          <a:p>
            <a:pPr lvl="1"/>
            <a:r>
              <a:rPr lang="en-GB" dirty="0"/>
              <a:t>Condition of delivery</a:t>
            </a:r>
          </a:p>
          <a:p>
            <a:pPr lvl="1"/>
            <a:r>
              <a:rPr lang="en-GB" dirty="0"/>
              <a:t>Fulfilment of additional items</a:t>
            </a:r>
          </a:p>
          <a:p>
            <a:pPr lvl="1"/>
            <a:r>
              <a:rPr lang="en-GB" dirty="0"/>
              <a:t>Aftercare</a:t>
            </a:r>
          </a:p>
        </p:txBody>
      </p:sp>
    </p:spTree>
    <p:extLst>
      <p:ext uri="{BB962C8B-B14F-4D97-AF65-F5344CB8AC3E}">
        <p14:creationId xmlns:p14="http://schemas.microsoft.com/office/powerpoint/2010/main" val="3207171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4D4DB-7E86-40C5-9405-AD5FAD74018D}"/>
              </a:ext>
            </a:extLst>
          </p:cNvPr>
          <p:cNvSpPr>
            <a:spLocks noGrp="1"/>
          </p:cNvSpPr>
          <p:nvPr>
            <p:ph type="title"/>
          </p:nvPr>
        </p:nvSpPr>
        <p:spPr/>
        <p:txBody>
          <a:bodyPr/>
          <a:lstStyle/>
          <a:p>
            <a:r>
              <a:rPr lang="en-GB" dirty="0"/>
              <a:t>What is in a contract</a:t>
            </a:r>
          </a:p>
        </p:txBody>
      </p:sp>
      <p:sp>
        <p:nvSpPr>
          <p:cNvPr id="3" name="Content Placeholder 2">
            <a:extLst>
              <a:ext uri="{FF2B5EF4-FFF2-40B4-BE49-F238E27FC236}">
                <a16:creationId xmlns:a16="http://schemas.microsoft.com/office/drawing/2014/main" id="{BEFA905C-DFA3-4754-A950-C41628CE25ED}"/>
              </a:ext>
            </a:extLst>
          </p:cNvPr>
          <p:cNvSpPr>
            <a:spLocks noGrp="1"/>
          </p:cNvSpPr>
          <p:nvPr>
            <p:ph idx="1"/>
          </p:nvPr>
        </p:nvSpPr>
        <p:spPr/>
        <p:txBody>
          <a:bodyPr>
            <a:normAutofit lnSpcReduction="10000"/>
          </a:bodyPr>
          <a:lstStyle/>
          <a:p>
            <a:pPr marL="0" indent="0">
              <a:buNone/>
            </a:pPr>
            <a:r>
              <a:rPr lang="en-GB" dirty="0"/>
              <a:t>Who Owns What?</a:t>
            </a:r>
          </a:p>
          <a:p>
            <a:endParaRPr lang="en-GB" dirty="0"/>
          </a:p>
          <a:p>
            <a:r>
              <a:rPr lang="en-GB" dirty="0"/>
              <a:t>What is a legal title</a:t>
            </a:r>
          </a:p>
          <a:p>
            <a:endParaRPr lang="en-GB" dirty="0"/>
          </a:p>
          <a:p>
            <a:pPr lvl="1"/>
            <a:r>
              <a:rPr lang="en-GB" dirty="0"/>
              <a:t>Ownership transfer upon certain conditions</a:t>
            </a:r>
          </a:p>
          <a:p>
            <a:pPr lvl="1"/>
            <a:r>
              <a:rPr lang="en-GB" dirty="0"/>
              <a:t>Designs</a:t>
            </a:r>
          </a:p>
          <a:p>
            <a:pPr lvl="1"/>
            <a:r>
              <a:rPr lang="en-GB" dirty="0"/>
              <a:t>Intellectual property</a:t>
            </a:r>
          </a:p>
          <a:p>
            <a:pPr lvl="1"/>
            <a:r>
              <a:rPr lang="en-GB" dirty="0"/>
              <a:t>Copyright</a:t>
            </a:r>
          </a:p>
          <a:p>
            <a:pPr lvl="1"/>
            <a:r>
              <a:rPr lang="en-GB" dirty="0"/>
              <a:t>Rights to use brand collateral</a:t>
            </a:r>
          </a:p>
          <a:p>
            <a:pPr lvl="1"/>
            <a:r>
              <a:rPr lang="en-GB" dirty="0"/>
              <a:t>Patent assignment or license</a:t>
            </a:r>
          </a:p>
          <a:p>
            <a:pPr lvl="1"/>
            <a:endParaRPr lang="en-GB" dirty="0"/>
          </a:p>
        </p:txBody>
      </p:sp>
    </p:spTree>
    <p:extLst>
      <p:ext uri="{BB962C8B-B14F-4D97-AF65-F5344CB8AC3E}">
        <p14:creationId xmlns:p14="http://schemas.microsoft.com/office/powerpoint/2010/main" val="3476855862"/>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C333A"/>
      </a:dk2>
      <a:lt2>
        <a:srgbClr val="D6ECED"/>
      </a:lt2>
      <a:accent1>
        <a:srgbClr val="DE32DE"/>
      </a:accent1>
      <a:accent2>
        <a:srgbClr val="F42B8A"/>
      </a:accent2>
      <a:accent3>
        <a:srgbClr val="349FE7"/>
      </a:accent3>
      <a:accent4>
        <a:srgbClr val="565FF8"/>
      </a:accent4>
      <a:accent5>
        <a:srgbClr val="876BE7"/>
      </a:accent5>
      <a:accent6>
        <a:srgbClr val="F268C2"/>
      </a:accent6>
      <a:hlink>
        <a:srgbClr val="F55CF9"/>
      </a:hlink>
      <a:folHlink>
        <a:srgbClr val="E8A0EE"/>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F20B7C8E-B819-43F3-AAF9-EE50B1A83630}"/>
    </a:ext>
  </a:extLst>
</a:theme>
</file>

<file path=docProps/app.xml><?xml version="1.0" encoding="utf-8"?>
<Properties xmlns="http://schemas.openxmlformats.org/officeDocument/2006/extended-properties" xmlns:vt="http://schemas.openxmlformats.org/officeDocument/2006/docPropsVTypes">
  <Template>Wisp</Template>
  <TotalTime>260</TotalTime>
  <Words>1091</Words>
  <Application>Microsoft Office PowerPoint</Application>
  <PresentationFormat>Widescreen</PresentationFormat>
  <Paragraphs>266</Paragraphs>
  <Slides>31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Basic Sans SF</vt:lpstr>
      <vt:lpstr>Century Gothic</vt:lpstr>
      <vt:lpstr>Wingdings</vt:lpstr>
      <vt:lpstr>Wingdings 3</vt:lpstr>
      <vt:lpstr>Wisp</vt:lpstr>
      <vt:lpstr>Day 3 </vt:lpstr>
      <vt:lpstr>Agenda</vt:lpstr>
      <vt:lpstr>What is a contract?</vt:lpstr>
      <vt:lpstr>Many standards</vt:lpstr>
      <vt:lpstr>What is in a contract?</vt:lpstr>
      <vt:lpstr>What is in a contract</vt:lpstr>
      <vt:lpstr>What is in a contract</vt:lpstr>
      <vt:lpstr>What is in a contract</vt:lpstr>
      <vt:lpstr>What is in a contract</vt:lpstr>
      <vt:lpstr>What is in a contract</vt:lpstr>
      <vt:lpstr>What is in a contract</vt:lpstr>
      <vt:lpstr>What is in a contract</vt:lpstr>
      <vt:lpstr>What is in a contract</vt:lpstr>
      <vt:lpstr>What is in a contract</vt:lpstr>
      <vt:lpstr>What is in a contract</vt:lpstr>
      <vt:lpstr>Contracts exist for when things go wrong</vt:lpstr>
      <vt:lpstr>When it goes wrong</vt:lpstr>
      <vt:lpstr>Recovery</vt:lpstr>
      <vt:lpstr>What is a verbal contract</vt:lpstr>
      <vt:lpstr>Golden Rules of contracting</vt:lpstr>
      <vt:lpstr>Golden Rules of contracting</vt:lpstr>
      <vt:lpstr>Golden Rules of contracting</vt:lpstr>
      <vt:lpstr>Golden Rules of contracting</vt:lpstr>
      <vt:lpstr>Golden Rules</vt:lpstr>
      <vt:lpstr>Contracting with suppliers</vt:lpstr>
      <vt:lpstr>Centralised purchasing / spot purchasing</vt:lpstr>
      <vt:lpstr>Group Exercises</vt:lpstr>
      <vt:lpstr>Group Exercises</vt:lpstr>
      <vt:lpstr>Reviewing our week</vt:lpstr>
      <vt:lpstr>Culture Homework</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Day 3</dc:title>
  <dc:creator>philip webb</dc:creator>
  <cp:lastModifiedBy>Ross Shipman</cp:lastModifiedBy>
  <cp:revision>24</cp:revision>
  <cp:lastPrinted>2019-04-17T11:29:40Z</cp:lastPrinted>
  <dcterms:created xsi:type="dcterms:W3CDTF">2019-04-09T11:34:44Z</dcterms:created>
  <dcterms:modified xsi:type="dcterms:W3CDTF">2019-07-12T11:34:54Z</dcterms:modified>
</cp:coreProperties>
</file>